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package" ContentType="application/vnd.openxmlformats-officedocument.package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49" r:id="rId2"/>
  </p:sldMasterIdLst>
  <p:notesMasterIdLst>
    <p:notesMasterId r:id="rId14"/>
  </p:notesMasterIdLst>
  <p:sldIdLst>
    <p:sldId id="259" r:id="rId3"/>
    <p:sldId id="291" r:id="rId4"/>
    <p:sldId id="292" r:id="rId5"/>
    <p:sldId id="313" r:id="rId6"/>
    <p:sldId id="314" r:id="rId7"/>
    <p:sldId id="315" r:id="rId8"/>
    <p:sldId id="295" r:id="rId9"/>
    <p:sldId id="324" r:id="rId10"/>
    <p:sldId id="322" r:id="rId11"/>
    <p:sldId id="300" r:id="rId12"/>
    <p:sldId id="323" r:id="rId13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/>
        <a:cs typeface="Genev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/>
        <a:cs typeface="Gene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9900FF"/>
    <a:srgbClr val="FF0066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00"/>
      <c:perspective val="30"/>
    </c:view3D>
    <c:plotArea>
      <c:layout>
        <c:manualLayout>
          <c:layoutTarget val="inner"/>
          <c:xMode val="edge"/>
          <c:yMode val="edge"/>
          <c:x val="6.5522620904836223E-2"/>
          <c:y val="0.30223880597014935"/>
          <c:w val="0.53042121684867405"/>
          <c:h val="0.395522388059701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8"/>
            <c:spPr>
              <a:solidFill>
                <a:srgbClr val="EC008C"/>
              </a:solidFill>
              <a:ln>
                <a:solidFill>
                  <a:srgbClr val="EC008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781D7E"/>
              </a:solidFill>
              <a:ln>
                <a:solidFill>
                  <a:srgbClr val="781D7E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3199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tx>
                <c:rich>
                  <a:bodyPr/>
                  <a:lstStyle/>
                  <a:p>
                    <a:pPr>
                      <a:defRPr sz="3199" b="1">
                        <a:solidFill>
                          <a:schemeClr val="bg1"/>
                        </a:solidFill>
                      </a:defRPr>
                    </a:pPr>
                    <a:r>
                      <a:rPr lang="ru-RU" sz="3199" dirty="0" smtClean="0"/>
                      <a:t>162</a:t>
                    </a:r>
                    <a:endParaRPr lang="en-US" sz="3200" dirty="0"/>
                  </a:p>
                </c:rich>
              </c:tx>
              <c:spPr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Имущественные взносы РФ в РОСНАНО</c:v>
                </c:pt>
                <c:pt idx="1">
                  <c:v>Лимиты выпуска облигаций под госгарантии в 2010-15 гг.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130</c:v>
                </c:pt>
                <c:pt idx="1">
                  <c:v>162</c:v>
                </c:pt>
              </c:numCache>
            </c:numRef>
          </c:val>
        </c:ser>
      </c:pie3D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1.5872508916104679E-3"/>
          <c:y val="0.69961981431425591"/>
          <c:w val="0.99682533443070009"/>
          <c:h val="0.95247150076389731"/>
        </c:manualLayout>
      </c:layout>
      <c:txPr>
        <a:bodyPr/>
        <a:lstStyle/>
        <a:p>
          <a:pPr>
            <a:defRPr sz="1598"/>
          </a:pPr>
          <a:endParaRPr lang="ru-RU"/>
        </a:p>
      </c:txPr>
    </c:legend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BD1727-B710-456B-BCA3-9B9E25993E85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ED772421-F7E8-4EFC-B8E7-7BFEE958EE1E}">
      <dgm:prSet custT="1"/>
      <dgm:spPr>
        <a:noFill/>
        <a:ln>
          <a:noFill/>
        </a:ln>
      </dgm:spPr>
      <dgm:t>
        <a:bodyPr/>
        <a:lstStyle/>
        <a:p>
          <a:pPr algn="ctr" rtl="0"/>
          <a:r>
            <a:rPr lang="ru-RU" sz="1800" b="1" dirty="0" smtClean="0">
              <a:solidFill>
                <a:srgbClr val="781D7E"/>
              </a:solidFill>
            </a:rPr>
            <a:t>Задачи реорганизации:</a:t>
          </a:r>
          <a:endParaRPr lang="ru-RU" sz="1800" b="1" dirty="0">
            <a:solidFill>
              <a:srgbClr val="781D7E"/>
            </a:solidFill>
          </a:endParaRPr>
        </a:p>
      </dgm:t>
    </dgm:pt>
    <dgm:pt modelId="{4F3930CA-7D3E-4938-979A-A35E2323C856}" type="parTrans" cxnId="{56B2F7FE-698C-4AB3-B636-84A73A2D93B4}">
      <dgm:prSet/>
      <dgm:spPr/>
      <dgm:t>
        <a:bodyPr/>
        <a:lstStyle/>
        <a:p>
          <a:endParaRPr lang="ru-RU" sz="1800"/>
        </a:p>
      </dgm:t>
    </dgm:pt>
    <dgm:pt modelId="{0D05A666-C0EF-4F24-A689-E527D405A999}" type="sibTrans" cxnId="{56B2F7FE-698C-4AB3-B636-84A73A2D93B4}">
      <dgm:prSet/>
      <dgm:spPr/>
      <dgm:t>
        <a:bodyPr/>
        <a:lstStyle/>
        <a:p>
          <a:endParaRPr lang="ru-RU" sz="1800"/>
        </a:p>
      </dgm:t>
    </dgm:pt>
    <dgm:pt modelId="{714A6974-BF81-4C27-B8DB-DBCACD1E06AD}">
      <dgm:prSet custT="1"/>
      <dgm:spPr>
        <a:solidFill>
          <a:schemeClr val="bg2">
            <a:lumMod val="20000"/>
            <a:lumOff val="8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0"/>
          <a:r>
            <a:rPr lang="ru-RU" sz="1800" b="1" dirty="0" smtClean="0">
              <a:solidFill>
                <a:schemeClr val="tx1"/>
              </a:solidFill>
            </a:rPr>
            <a:t>Рост полномочий и ответственности БЕ</a:t>
          </a:r>
          <a:endParaRPr lang="ru-RU" sz="1800" b="1" dirty="0">
            <a:solidFill>
              <a:schemeClr val="tx1"/>
            </a:solidFill>
          </a:endParaRPr>
        </a:p>
      </dgm:t>
    </dgm:pt>
    <dgm:pt modelId="{D518C6ED-C3AD-42F2-9BF8-D26EF8BBF24B}" type="parTrans" cxnId="{7B466E65-1E3F-4B9D-842E-2ABE04B899A7}">
      <dgm:prSet/>
      <dgm:spPr/>
      <dgm:t>
        <a:bodyPr/>
        <a:lstStyle/>
        <a:p>
          <a:endParaRPr lang="ru-RU" sz="1800"/>
        </a:p>
      </dgm:t>
    </dgm:pt>
    <dgm:pt modelId="{4466A9AD-B0B5-48B6-B39A-AF5B0B9664DD}" type="sibTrans" cxnId="{7B466E65-1E3F-4B9D-842E-2ABE04B899A7}">
      <dgm:prSet/>
      <dgm:spPr/>
      <dgm:t>
        <a:bodyPr/>
        <a:lstStyle/>
        <a:p>
          <a:endParaRPr lang="ru-RU" sz="1800"/>
        </a:p>
      </dgm:t>
    </dgm:pt>
    <dgm:pt modelId="{1B59D461-15A1-4E4F-8559-F82223348AAF}">
      <dgm:prSet custT="1"/>
      <dgm:spPr>
        <a:solidFill>
          <a:schemeClr val="bg2">
            <a:lumMod val="20000"/>
            <a:lumOff val="80000"/>
          </a:schemeClr>
        </a:solidFill>
        <a:ln>
          <a:noFill/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0"/>
          <a:r>
            <a:rPr lang="ru-RU" sz="1800" b="1" dirty="0" smtClean="0">
              <a:solidFill>
                <a:schemeClr val="tx1"/>
              </a:solidFill>
            </a:rPr>
            <a:t>Сокращение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b="1" dirty="0" smtClean="0">
              <a:solidFill>
                <a:schemeClr val="tx1"/>
              </a:solidFill>
            </a:rPr>
            <a:t>срока прохождения проектов</a:t>
          </a:r>
          <a:endParaRPr lang="ru-RU" sz="1800" b="1" dirty="0">
            <a:solidFill>
              <a:schemeClr val="tx1"/>
            </a:solidFill>
          </a:endParaRPr>
        </a:p>
      </dgm:t>
    </dgm:pt>
    <dgm:pt modelId="{09B732CE-C45D-4282-9A49-D2632EB871C8}" type="parTrans" cxnId="{4DA046E5-CCB8-4962-A2EF-973A077D762C}">
      <dgm:prSet/>
      <dgm:spPr/>
      <dgm:t>
        <a:bodyPr/>
        <a:lstStyle/>
        <a:p>
          <a:endParaRPr lang="ru-RU" sz="1800"/>
        </a:p>
      </dgm:t>
    </dgm:pt>
    <dgm:pt modelId="{A1BE7399-C85F-4B4E-AF24-0C8B82B6702D}" type="sibTrans" cxnId="{4DA046E5-CCB8-4962-A2EF-973A077D762C}">
      <dgm:prSet/>
      <dgm:spPr/>
      <dgm:t>
        <a:bodyPr/>
        <a:lstStyle/>
        <a:p>
          <a:endParaRPr lang="ru-RU" sz="1800"/>
        </a:p>
      </dgm:t>
    </dgm:pt>
    <dgm:pt modelId="{66018EF1-81E8-4576-8C4B-A304B1EA8CB8}" type="pres">
      <dgm:prSet presAssocID="{09BD1727-B710-456B-BCA3-9B9E25993E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F40A15-5B00-4BE2-8173-8B36CC1D37DC}" type="pres">
      <dgm:prSet presAssocID="{ED772421-F7E8-4EFC-B8E7-7BFEE958EE1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656F-3B44-4127-B1F1-119ABE81D1F1}" type="pres">
      <dgm:prSet presAssocID="{0D05A666-C0EF-4F24-A689-E527D405A999}" presName="spacer" presStyleCnt="0"/>
      <dgm:spPr/>
    </dgm:pt>
    <dgm:pt modelId="{FA66D6FE-114B-4668-874A-C531840DFED5}" type="pres">
      <dgm:prSet presAssocID="{714A6974-BF81-4C27-B8DB-DBCACD1E06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07B29-9C09-4E36-AB20-33465D84D0F6}" type="pres">
      <dgm:prSet presAssocID="{4466A9AD-B0B5-48B6-B39A-AF5B0B9664DD}" presName="spacer" presStyleCnt="0"/>
      <dgm:spPr/>
    </dgm:pt>
    <dgm:pt modelId="{D04DBD02-3186-494D-8E96-11558F3251FD}" type="pres">
      <dgm:prSet presAssocID="{1B59D461-15A1-4E4F-8559-F82223348AA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A046E5-CCB8-4962-A2EF-973A077D762C}" srcId="{09BD1727-B710-456B-BCA3-9B9E25993E85}" destId="{1B59D461-15A1-4E4F-8559-F82223348AAF}" srcOrd="2" destOrd="0" parTransId="{09B732CE-C45D-4282-9A49-D2632EB871C8}" sibTransId="{A1BE7399-C85F-4B4E-AF24-0C8B82B6702D}"/>
    <dgm:cxn modelId="{E44A4948-38FF-42CD-824C-2D023AD889DE}" type="presOf" srcId="{ED772421-F7E8-4EFC-B8E7-7BFEE958EE1E}" destId="{30F40A15-5B00-4BE2-8173-8B36CC1D37DC}" srcOrd="0" destOrd="0" presId="urn:microsoft.com/office/officeart/2005/8/layout/vList2"/>
    <dgm:cxn modelId="{5EAB0F35-6E95-4C7C-9BE1-F0069956A71C}" type="presOf" srcId="{1B59D461-15A1-4E4F-8559-F82223348AAF}" destId="{D04DBD02-3186-494D-8E96-11558F3251FD}" srcOrd="0" destOrd="0" presId="urn:microsoft.com/office/officeart/2005/8/layout/vList2"/>
    <dgm:cxn modelId="{7B466E65-1E3F-4B9D-842E-2ABE04B899A7}" srcId="{09BD1727-B710-456B-BCA3-9B9E25993E85}" destId="{714A6974-BF81-4C27-B8DB-DBCACD1E06AD}" srcOrd="1" destOrd="0" parTransId="{D518C6ED-C3AD-42F2-9BF8-D26EF8BBF24B}" sibTransId="{4466A9AD-B0B5-48B6-B39A-AF5B0B9664DD}"/>
    <dgm:cxn modelId="{6437B071-151B-403C-AF84-F8981A74C6C9}" type="presOf" srcId="{714A6974-BF81-4C27-B8DB-DBCACD1E06AD}" destId="{FA66D6FE-114B-4668-874A-C531840DFED5}" srcOrd="0" destOrd="0" presId="urn:microsoft.com/office/officeart/2005/8/layout/vList2"/>
    <dgm:cxn modelId="{56B2F7FE-698C-4AB3-B636-84A73A2D93B4}" srcId="{09BD1727-B710-456B-BCA3-9B9E25993E85}" destId="{ED772421-F7E8-4EFC-B8E7-7BFEE958EE1E}" srcOrd="0" destOrd="0" parTransId="{4F3930CA-7D3E-4938-979A-A35E2323C856}" sibTransId="{0D05A666-C0EF-4F24-A689-E527D405A999}"/>
    <dgm:cxn modelId="{F4312BE0-B351-4CEE-BF70-C0569565E881}" type="presOf" srcId="{09BD1727-B710-456B-BCA3-9B9E25993E85}" destId="{66018EF1-81E8-4576-8C4B-A304B1EA8CB8}" srcOrd="0" destOrd="0" presId="urn:microsoft.com/office/officeart/2005/8/layout/vList2"/>
    <dgm:cxn modelId="{72153900-6A21-4D49-8185-3316DE9D90BE}" type="presParOf" srcId="{66018EF1-81E8-4576-8C4B-A304B1EA8CB8}" destId="{30F40A15-5B00-4BE2-8173-8B36CC1D37DC}" srcOrd="0" destOrd="0" presId="urn:microsoft.com/office/officeart/2005/8/layout/vList2"/>
    <dgm:cxn modelId="{7F66DE7D-54AE-4122-95C5-C670B991FC35}" type="presParOf" srcId="{66018EF1-81E8-4576-8C4B-A304B1EA8CB8}" destId="{F052656F-3B44-4127-B1F1-119ABE81D1F1}" srcOrd="1" destOrd="0" presId="urn:microsoft.com/office/officeart/2005/8/layout/vList2"/>
    <dgm:cxn modelId="{4A90D4BD-29DD-4F9A-994A-F5FA0C034477}" type="presParOf" srcId="{66018EF1-81E8-4576-8C4B-A304B1EA8CB8}" destId="{FA66D6FE-114B-4668-874A-C531840DFED5}" srcOrd="2" destOrd="0" presId="urn:microsoft.com/office/officeart/2005/8/layout/vList2"/>
    <dgm:cxn modelId="{3D3BA6AC-7A45-4D20-9A55-A3BFF0A21AEE}" type="presParOf" srcId="{66018EF1-81E8-4576-8C4B-A304B1EA8CB8}" destId="{BBA07B29-9C09-4E36-AB20-33465D84D0F6}" srcOrd="3" destOrd="0" presId="urn:microsoft.com/office/officeart/2005/8/layout/vList2"/>
    <dgm:cxn modelId="{013A3381-CFBE-47E0-970E-3BD5475D942C}" type="presParOf" srcId="{66018EF1-81E8-4576-8C4B-A304B1EA8CB8}" destId="{D04DBD02-3186-494D-8E96-11558F3251F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E251370F-7A07-4905-AADE-925678D99196}" type="datetimeFigureOut">
              <a:rPr lang="ru-RU"/>
              <a:pPr>
                <a:defRPr/>
              </a:pPr>
              <a:t>12.05.2011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F953917A-EDC3-4D92-8A26-79EB81855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A0833A-FE51-4C38-9036-10FDE80F3003}" type="slidenum">
              <a:rPr lang="ru-RU" smtClean="0">
                <a:latin typeface="Arial" charset="0"/>
                <a:ea typeface="Geneva"/>
                <a:cs typeface="Arial" charset="0"/>
              </a:rPr>
              <a:pPr/>
              <a:t>4</a:t>
            </a:fld>
            <a:endParaRPr lang="ru-RU" smtClean="0">
              <a:latin typeface="Arial" charset="0"/>
              <a:ea typeface="Geneva"/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24772F-463B-43F9-9178-40CF7F0FAC6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ranklin Gothic Medium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hangingPunct="1">
              <a:defRPr/>
            </a:pPr>
            <a:fld id="{78A6BAE8-72B6-41DC-8708-A61855B14845}" type="slidenum">
              <a:rPr lang="ru-RU" smtClean="0">
                <a:latin typeface="Arial" charset="0"/>
              </a:rPr>
              <a:pPr eaLnBrk="1" hangingPunct="1">
                <a:defRPr/>
              </a:pPr>
              <a:t>6</a:t>
            </a:fld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9D0EBF-8218-4B0C-9637-B005A807918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1116013" y="2141538"/>
            <a:ext cx="6480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ru-RU" sz="36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ru-RU" sz="3200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600200"/>
            <a:ext cx="39258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9538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84993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PP 0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3438525"/>
            <a:ext cx="9180513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2141538"/>
            <a:ext cx="6480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Klicka här för att ändra format</a:t>
            </a:r>
          </a:p>
        </p:txBody>
      </p:sp>
      <p:pic>
        <p:nvPicPr>
          <p:cNvPr id="1028" name="Picture 1" descr="POCHAHO-OAO-Logo-(F)-Landscape-CMYK.gif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95288" y="476250"/>
            <a:ext cx="27717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7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002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0025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r>
              <a:rPr lang="sv-SE"/>
              <a:t>  </a:t>
            </a:r>
            <a:endParaRPr lang="sv-SE"/>
          </a:p>
        </p:txBody>
      </p:sp>
      <p:pic>
        <p:nvPicPr>
          <p:cNvPr id="14341" name="Picture 12" descr="PP 03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68313" y="6235700"/>
            <a:ext cx="12255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4" descr="Рисунок1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493125" y="0"/>
            <a:ext cx="650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18"/>
          <p:cNvSpPr>
            <a:spLocks noChangeArrowheads="1"/>
          </p:cNvSpPr>
          <p:nvPr userDrawn="1"/>
        </p:nvSpPr>
        <p:spPr bwMode="auto">
          <a:xfrm>
            <a:off x="6732588" y="6297613"/>
            <a:ext cx="14589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400">
                <a:latin typeface="Arial" pitchFamily="34" charset="0"/>
              </a:rPr>
              <a:t>www.rusnano.com</a:t>
            </a:r>
            <a:endParaRPr lang="ru-RU" sz="14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  <a:cs typeface="Genev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Genev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Genev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Genev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1"/>
          <p:cNvSpPr>
            <a:spLocks noChangeArrowheads="1"/>
          </p:cNvSpPr>
          <p:nvPr/>
        </p:nvSpPr>
        <p:spPr bwMode="auto">
          <a:xfrm>
            <a:off x="6000750" y="500063"/>
            <a:ext cx="3143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200"/>
              <a:t> </a:t>
            </a:r>
            <a:endParaRPr lang="en-GB" sz="1200"/>
          </a:p>
          <a:p>
            <a:pPr algn="ctr"/>
            <a:r>
              <a:rPr lang="ru-RU" sz="1200" b="1"/>
              <a:t>Руководитель дирекции </a:t>
            </a:r>
            <a:endParaRPr lang="en-US" sz="1200" b="1"/>
          </a:p>
          <a:p>
            <a:pPr algn="ctr"/>
            <a:r>
              <a:rPr lang="ru-RU" sz="1200" b="1"/>
              <a:t>по региональной политике                                  и взаимодействию</a:t>
            </a:r>
            <a:r>
              <a:rPr lang="en-US" sz="1200" b="1"/>
              <a:t> </a:t>
            </a:r>
            <a:r>
              <a:rPr lang="ru-RU" sz="1200" b="1"/>
              <a:t>с органами власти </a:t>
            </a:r>
            <a:endParaRPr lang="en-US" sz="1200" b="1"/>
          </a:p>
          <a:p>
            <a:pPr algn="ctr"/>
            <a:r>
              <a:rPr lang="ru-RU" sz="1200" b="1"/>
              <a:t>Д.В. Криницкий</a:t>
            </a:r>
            <a:endParaRPr lang="en-GB" sz="1200" b="1"/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468313" y="1928813"/>
            <a:ext cx="80645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4"/>
                </a:solidFill>
                <a:latin typeface="Arial" pitchFamily="34" charset="0"/>
              </a:rPr>
              <a:t>  </a:t>
            </a:r>
            <a:r>
              <a:rPr lang="ru-RU" sz="2400" b="1" dirty="0">
                <a:solidFill>
                  <a:schemeClr val="accent4"/>
                </a:solidFill>
                <a:latin typeface="Arial" pitchFamily="34" charset="0"/>
              </a:rPr>
              <a:t>О направлениях сотрудничества</a:t>
            </a:r>
            <a:r>
              <a:rPr lang="ru-RU" sz="2000" b="1" dirty="0">
                <a:solidFill>
                  <a:schemeClr val="accent4"/>
                </a:solidFill>
                <a:latin typeface="Arial" pitchFamily="34" charset="0"/>
              </a:rPr>
              <a:t> </a:t>
            </a:r>
            <a:r>
              <a:rPr lang="ru-RU" sz="2400" b="1" dirty="0">
                <a:solidFill>
                  <a:schemeClr val="accent4"/>
                </a:solidFill>
                <a:latin typeface="Arial" pitchFamily="34" charset="0"/>
              </a:rPr>
              <a:t>ОАО «РОСНАНО»</a:t>
            </a:r>
            <a:br>
              <a:rPr lang="ru-RU" sz="2400" b="1" dirty="0">
                <a:solidFill>
                  <a:schemeClr val="accent4"/>
                </a:solidFill>
                <a:latin typeface="Arial" pitchFamily="34" charset="0"/>
              </a:rPr>
            </a:br>
            <a:r>
              <a:rPr lang="ru-RU" sz="2400" b="1" dirty="0">
                <a:solidFill>
                  <a:schemeClr val="accent4"/>
                </a:solidFill>
                <a:latin typeface="Arial" pitchFamily="34" charset="0"/>
              </a:rPr>
              <a:t> и Брянской области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accent4"/>
                </a:solidFill>
                <a:latin typeface="Arial" pitchFamily="34" charset="0"/>
              </a:rPr>
              <a:t> </a:t>
            </a:r>
            <a:r>
              <a:rPr lang="ru-RU" sz="1400" b="1" dirty="0">
                <a:latin typeface="Arial" pitchFamily="34" charset="0"/>
              </a:rPr>
              <a:t>13 мая 2011 </a:t>
            </a:r>
            <a:r>
              <a:rPr lang="ru-RU" sz="1400" b="1" dirty="0">
                <a:latin typeface="Arial" pitchFamily="34" charset="0"/>
              </a:rPr>
              <a:t>года</a:t>
            </a:r>
          </a:p>
          <a:p>
            <a:pPr algn="ctr">
              <a:defRPr/>
            </a:pPr>
            <a:r>
              <a:rPr lang="ru-RU" sz="1400" b="1" dirty="0">
                <a:latin typeface="Arial" pitchFamily="34" charset="0"/>
              </a:rPr>
              <a:t>город  Брянск</a:t>
            </a:r>
            <a:endParaRPr lang="ru-RU" sz="14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2588" cy="850900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70C0"/>
                </a:solidFill>
              </a:rPr>
              <a:t>Взаимодействие ОАО «РОСНАНО» </a:t>
            </a:r>
            <a:br>
              <a:rPr lang="ru-RU" sz="2400" b="1" smtClean="0">
                <a:solidFill>
                  <a:srgbClr val="0070C0"/>
                </a:solidFill>
              </a:rPr>
            </a:br>
            <a:r>
              <a:rPr lang="ru-RU" sz="2400" b="1" smtClean="0">
                <a:solidFill>
                  <a:srgbClr val="0070C0"/>
                </a:solidFill>
              </a:rPr>
              <a:t>и  Брянской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002587" cy="4813300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ru-RU" sz="1500" dirty="0" smtClean="0">
              <a:solidFill>
                <a:srgbClr val="0000FF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ru-RU" sz="1500" b="1" dirty="0" smtClean="0">
                <a:solidFill>
                  <a:srgbClr val="0000FF"/>
                </a:solidFill>
              </a:rPr>
              <a:t>По состоянию на 12 мая 2011 года на рассмотрении в ОАО «РОСНАНО» находилось 6 заявок и проектов, из них:</a:t>
            </a:r>
          </a:p>
          <a:p>
            <a:pPr marL="355600" indent="0" algn="ctr">
              <a:buFontTx/>
              <a:buNone/>
              <a:defRPr/>
            </a:pPr>
            <a:endParaRPr lang="ru-RU" sz="1500" b="1" u="sng" dirty="0">
              <a:solidFill>
                <a:srgbClr val="6600CC"/>
              </a:solidFill>
            </a:endParaRPr>
          </a:p>
          <a:p>
            <a:pPr marL="355600" indent="0" algn="ctr">
              <a:buFontTx/>
              <a:buNone/>
              <a:defRPr/>
            </a:pPr>
            <a:r>
              <a:rPr lang="ru-RU" sz="1500" b="1" u="sng" dirty="0" smtClean="0">
                <a:solidFill>
                  <a:srgbClr val="6600CC"/>
                </a:solidFill>
              </a:rPr>
              <a:t>Одобрено Наблюдательным Советом </a:t>
            </a:r>
            <a:r>
              <a:rPr lang="ru-RU" sz="1500" b="1" dirty="0" smtClean="0">
                <a:solidFill>
                  <a:srgbClr val="6600CC"/>
                </a:solidFill>
              </a:rPr>
              <a:t>– </a:t>
            </a:r>
            <a:r>
              <a:rPr lang="ru-RU" sz="1500" b="1" dirty="0">
                <a:solidFill>
                  <a:srgbClr val="6600CC"/>
                </a:solidFill>
              </a:rPr>
              <a:t>1 </a:t>
            </a:r>
            <a:r>
              <a:rPr lang="ru-RU" sz="1500" b="1" dirty="0" smtClean="0">
                <a:solidFill>
                  <a:srgbClr val="6600CC"/>
                </a:solidFill>
              </a:rPr>
              <a:t> </a:t>
            </a:r>
          </a:p>
          <a:p>
            <a:pPr marL="719138" indent="-269875" algn="just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ID 1</a:t>
            </a:r>
            <a:r>
              <a:rPr lang="ru-RU" sz="1400" b="1" dirty="0" smtClean="0">
                <a:solidFill>
                  <a:srgbClr val="0000FF"/>
                </a:solidFill>
              </a:rPr>
              <a:t>018</a:t>
            </a:r>
            <a:r>
              <a:rPr lang="en-US" sz="1400" b="1" dirty="0" smtClean="0">
                <a:solidFill>
                  <a:srgbClr val="0000FF"/>
                </a:solidFill>
              </a:rPr>
              <a:t> </a:t>
            </a:r>
            <a:r>
              <a:rPr lang="ru-RU" sz="1400" b="1" dirty="0" smtClean="0">
                <a:solidFill>
                  <a:srgbClr val="0000FF"/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</a:rPr>
              <a:t>«</a:t>
            </a:r>
            <a:r>
              <a:rPr lang="ru-RU" sz="1400" dirty="0">
                <a:solidFill>
                  <a:srgbClr val="0000FF"/>
                </a:solidFill>
              </a:rPr>
              <a:t>Организация конкурентоспособного высокотехнологичного отечественного производства модифицированных слоистых </a:t>
            </a:r>
            <a:r>
              <a:rPr lang="ru-RU" sz="1400" dirty="0" err="1">
                <a:solidFill>
                  <a:srgbClr val="0000FF"/>
                </a:solidFill>
              </a:rPr>
              <a:t>наносиликатов</a:t>
            </a:r>
            <a:r>
              <a:rPr lang="ru-RU" sz="1400" dirty="0">
                <a:solidFill>
                  <a:srgbClr val="0000FF"/>
                </a:solidFill>
              </a:rPr>
              <a:t>, </a:t>
            </a:r>
            <a:r>
              <a:rPr lang="ru-RU" sz="1400" dirty="0" err="1">
                <a:solidFill>
                  <a:srgbClr val="0000FF"/>
                </a:solidFill>
              </a:rPr>
              <a:t>мастербатчей</a:t>
            </a:r>
            <a:r>
              <a:rPr lang="ru-RU" sz="1400" dirty="0">
                <a:solidFill>
                  <a:srgbClr val="0000FF"/>
                </a:solidFill>
              </a:rPr>
              <a:t> (</a:t>
            </a:r>
            <a:r>
              <a:rPr lang="ru-RU" sz="1400" dirty="0" err="1">
                <a:solidFill>
                  <a:srgbClr val="0000FF"/>
                </a:solidFill>
              </a:rPr>
              <a:t>прекурсоров</a:t>
            </a:r>
            <a:r>
              <a:rPr lang="ru-RU" sz="1400" dirty="0">
                <a:solidFill>
                  <a:srgbClr val="0000FF"/>
                </a:solidFill>
              </a:rPr>
              <a:t> </a:t>
            </a:r>
            <a:r>
              <a:rPr lang="ru-RU" sz="1400" dirty="0" err="1">
                <a:solidFill>
                  <a:srgbClr val="0000FF"/>
                </a:solidFill>
              </a:rPr>
              <a:t>нанокомпозитов</a:t>
            </a:r>
            <a:r>
              <a:rPr lang="ru-RU" sz="1400" dirty="0">
                <a:solidFill>
                  <a:srgbClr val="0000FF"/>
                </a:solidFill>
              </a:rPr>
              <a:t>) </a:t>
            </a:r>
            <a:r>
              <a:rPr lang="ru-RU" sz="1400" dirty="0" smtClean="0">
                <a:solidFill>
                  <a:srgbClr val="0000FF"/>
                </a:solidFill>
              </a:rPr>
              <a:t>и </a:t>
            </a:r>
            <a:r>
              <a:rPr lang="ru-RU" sz="1400" dirty="0">
                <a:solidFill>
                  <a:srgbClr val="0000FF"/>
                </a:solidFill>
              </a:rPr>
              <a:t>полимерных </a:t>
            </a:r>
            <a:r>
              <a:rPr lang="ru-RU" sz="1400" dirty="0" err="1">
                <a:solidFill>
                  <a:srgbClr val="0000FF"/>
                </a:solidFill>
              </a:rPr>
              <a:t>нанокомпозиционных</a:t>
            </a:r>
            <a:r>
              <a:rPr lang="ru-RU" sz="1400" dirty="0">
                <a:solidFill>
                  <a:srgbClr val="0000FF"/>
                </a:solidFill>
              </a:rPr>
              <a:t> материалов нового поколения</a:t>
            </a:r>
            <a:r>
              <a:rPr lang="ru-RU" sz="1400" dirty="0" smtClean="0">
                <a:solidFill>
                  <a:srgbClr val="0000FF"/>
                </a:solidFill>
              </a:rPr>
              <a:t>» (идет реализация проекта)</a:t>
            </a:r>
          </a:p>
          <a:p>
            <a:pPr marL="719138" indent="-269875" algn="ctr">
              <a:buFontTx/>
              <a:buNone/>
              <a:defRPr/>
            </a:pPr>
            <a:endParaRPr lang="ru-RU" sz="1500" b="1" u="sng" dirty="0" smtClean="0">
              <a:solidFill>
                <a:srgbClr val="6600CC"/>
              </a:solidFill>
            </a:endParaRPr>
          </a:p>
          <a:p>
            <a:pPr marL="719138" indent="-269875" algn="ctr">
              <a:buFontTx/>
              <a:buNone/>
              <a:defRPr/>
            </a:pPr>
            <a:r>
              <a:rPr lang="ru-RU" sz="1500" b="1" u="sng" dirty="0" smtClean="0">
                <a:solidFill>
                  <a:srgbClr val="6600CC"/>
                </a:solidFill>
              </a:rPr>
              <a:t>Документы получены </a:t>
            </a:r>
            <a:r>
              <a:rPr lang="ru-RU" sz="1500" b="1" dirty="0" smtClean="0">
                <a:solidFill>
                  <a:srgbClr val="6600CC"/>
                </a:solidFill>
              </a:rPr>
              <a:t>– 2</a:t>
            </a:r>
          </a:p>
          <a:p>
            <a:pPr marL="719138" indent="-269875" algn="just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ID 1</a:t>
            </a:r>
            <a:r>
              <a:rPr lang="ru-RU" sz="1400" b="1" dirty="0" smtClean="0">
                <a:solidFill>
                  <a:srgbClr val="0000FF"/>
                </a:solidFill>
              </a:rPr>
              <a:t>887</a:t>
            </a:r>
            <a:r>
              <a:rPr lang="en-US" sz="1400" b="1" dirty="0" smtClean="0">
                <a:solidFill>
                  <a:srgbClr val="0000FF"/>
                </a:solidFill>
              </a:rPr>
              <a:t> </a:t>
            </a:r>
            <a:r>
              <a:rPr lang="ru-RU" sz="1400" b="1" dirty="0" smtClean="0">
                <a:solidFill>
                  <a:srgbClr val="0000FF"/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</a:rPr>
              <a:t>«</a:t>
            </a:r>
            <a:r>
              <a:rPr lang="ru-RU" sz="1400" dirty="0">
                <a:solidFill>
                  <a:srgbClr val="0000FF"/>
                </a:solidFill>
              </a:rPr>
              <a:t>Производство интегральных микро и </a:t>
            </a:r>
            <a:r>
              <a:rPr lang="ru-RU" sz="1400" dirty="0" err="1">
                <a:solidFill>
                  <a:srgbClr val="0000FF"/>
                </a:solidFill>
              </a:rPr>
              <a:t>наноэлектромеханических</a:t>
            </a:r>
            <a:r>
              <a:rPr lang="ru-RU" sz="1400" dirty="0">
                <a:solidFill>
                  <a:srgbClr val="0000FF"/>
                </a:solidFill>
              </a:rPr>
              <a:t> систем </a:t>
            </a:r>
            <a:r>
              <a:rPr lang="ru-RU" sz="1400" dirty="0" smtClean="0">
                <a:solidFill>
                  <a:srgbClr val="0000FF"/>
                </a:solidFill>
              </a:rPr>
              <a:t>            на </a:t>
            </a:r>
            <a:r>
              <a:rPr lang="ru-RU" sz="1400" dirty="0">
                <a:solidFill>
                  <a:srgbClr val="0000FF"/>
                </a:solidFill>
              </a:rPr>
              <a:t>базе </a:t>
            </a:r>
            <a:r>
              <a:rPr lang="ru-RU" sz="1400" dirty="0" err="1">
                <a:solidFill>
                  <a:srgbClr val="0000FF"/>
                </a:solidFill>
              </a:rPr>
              <a:t>наноструктурированных</a:t>
            </a:r>
            <a:r>
              <a:rPr lang="ru-RU" sz="1400" dirty="0">
                <a:solidFill>
                  <a:srgbClr val="0000FF"/>
                </a:solidFill>
              </a:rPr>
              <a:t> кремниевых подложек</a:t>
            </a:r>
            <a:r>
              <a:rPr lang="ru-RU" sz="1400" dirty="0" smtClean="0">
                <a:solidFill>
                  <a:srgbClr val="0000FF"/>
                </a:solidFill>
              </a:rPr>
              <a:t>» (заявка закреплена за УД - </a:t>
            </a:r>
            <a:r>
              <a:rPr lang="ru-RU" sz="1400" dirty="0" err="1" smtClean="0">
                <a:solidFill>
                  <a:srgbClr val="0000FF"/>
                </a:solidFill>
              </a:rPr>
              <a:t>А.С.Кондрашовым</a:t>
            </a:r>
            <a:r>
              <a:rPr lang="ru-RU" sz="1400" dirty="0" smtClean="0">
                <a:solidFill>
                  <a:srgbClr val="0000FF"/>
                </a:solidFill>
              </a:rPr>
              <a:t> 29.06.2010)</a:t>
            </a:r>
          </a:p>
          <a:p>
            <a:pPr marL="719138" indent="-269875" algn="just">
              <a:buFont typeface="Wingdings" pitchFamily="2" charset="2"/>
              <a:buChar char="v"/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ID</a:t>
            </a:r>
            <a:r>
              <a:rPr lang="ru-RU" sz="1400" b="1" dirty="0" smtClean="0">
                <a:solidFill>
                  <a:srgbClr val="0000FF"/>
                </a:solidFill>
              </a:rPr>
              <a:t> 2172</a:t>
            </a:r>
            <a:r>
              <a:rPr lang="en-US" sz="1400" b="1" dirty="0" smtClean="0">
                <a:solidFill>
                  <a:srgbClr val="0000FF"/>
                </a:solidFill>
              </a:rPr>
              <a:t> </a:t>
            </a:r>
            <a:r>
              <a:rPr lang="ru-RU" sz="1400" b="1" dirty="0" smtClean="0">
                <a:solidFill>
                  <a:srgbClr val="0000FF"/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</a:rPr>
              <a:t>«</a:t>
            </a:r>
            <a:r>
              <a:rPr lang="ru-RU" sz="1400" dirty="0">
                <a:solidFill>
                  <a:srgbClr val="0000FF"/>
                </a:solidFill>
              </a:rPr>
              <a:t>Производство особо чистого монокристаллического </a:t>
            </a:r>
            <a:r>
              <a:rPr lang="ru-RU" sz="1400" dirty="0" smtClean="0">
                <a:solidFill>
                  <a:srgbClr val="0000FF"/>
                </a:solidFill>
              </a:rPr>
              <a:t>искусственного сапфира методом </a:t>
            </a:r>
            <a:r>
              <a:rPr lang="ru-RU" sz="1400" dirty="0" err="1" smtClean="0">
                <a:solidFill>
                  <a:srgbClr val="0000FF"/>
                </a:solidFill>
              </a:rPr>
              <a:t>Киропулоса</a:t>
            </a:r>
            <a:r>
              <a:rPr lang="ru-RU" sz="1400" dirty="0" smtClean="0">
                <a:solidFill>
                  <a:srgbClr val="0000FF"/>
                </a:solidFill>
              </a:rPr>
              <a:t> на </a:t>
            </a:r>
            <a:r>
              <a:rPr lang="ru-RU" sz="1400" dirty="0">
                <a:solidFill>
                  <a:srgbClr val="0000FF"/>
                </a:solidFill>
              </a:rPr>
              <a:t>высокопроизводительных серийных ростовых установках оригинальной </a:t>
            </a:r>
            <a:r>
              <a:rPr lang="ru-RU" sz="1400" dirty="0" smtClean="0">
                <a:solidFill>
                  <a:srgbClr val="0000FF"/>
                </a:solidFill>
              </a:rPr>
              <a:t>конструкции» (заявка закреплена </a:t>
            </a:r>
            <a:r>
              <a:rPr lang="ru-RU" sz="1400" dirty="0">
                <a:solidFill>
                  <a:srgbClr val="0000FF"/>
                </a:solidFill>
              </a:rPr>
              <a:t>за УД - 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Г.Н.Колпачевым</a:t>
            </a:r>
            <a:r>
              <a:rPr lang="ru-RU" sz="1400" dirty="0" smtClean="0">
                <a:solidFill>
                  <a:srgbClr val="0000FF"/>
                </a:solidFill>
              </a:rPr>
              <a:t> 26.04.2011)</a:t>
            </a:r>
            <a:endParaRPr lang="ru-RU" sz="1400" dirty="0">
              <a:solidFill>
                <a:srgbClr val="0000FF"/>
              </a:solidFill>
            </a:endParaRPr>
          </a:p>
          <a:p>
            <a:pPr marL="355600" indent="0" algn="ctr">
              <a:buFontTx/>
              <a:buNone/>
              <a:defRPr/>
            </a:pPr>
            <a:r>
              <a:rPr lang="ru-RU" sz="1150" b="1" dirty="0" smtClean="0">
                <a:solidFill>
                  <a:srgbClr val="0000FF"/>
                </a:solidFill>
              </a:rPr>
              <a:t> </a:t>
            </a:r>
            <a:r>
              <a:rPr lang="ru-RU" sz="1500" b="1" u="sng" dirty="0">
                <a:solidFill>
                  <a:srgbClr val="6600CC"/>
                </a:solidFill>
              </a:rPr>
              <a:t>О</a:t>
            </a:r>
            <a:r>
              <a:rPr lang="ru-RU" sz="1500" b="1" u="sng" dirty="0" smtClean="0">
                <a:solidFill>
                  <a:srgbClr val="6600CC"/>
                </a:solidFill>
              </a:rPr>
              <a:t>тклонено</a:t>
            </a:r>
            <a:r>
              <a:rPr lang="ru-RU" sz="1500" b="1" dirty="0" smtClean="0">
                <a:solidFill>
                  <a:srgbClr val="6600CC"/>
                </a:solidFill>
              </a:rPr>
              <a:t> – 3</a:t>
            </a:r>
            <a:endParaRPr lang="ru-RU" sz="1500" b="1" dirty="0">
              <a:solidFill>
                <a:srgbClr val="6600CC"/>
              </a:solidFill>
            </a:endParaRPr>
          </a:p>
          <a:p>
            <a:pPr marL="1341438" indent="0">
              <a:buFontTx/>
              <a:buNone/>
              <a:defRPr/>
            </a:pPr>
            <a:endParaRPr lang="ru-RU" sz="1200" dirty="0" smtClean="0">
              <a:solidFill>
                <a:srgbClr val="0000FF"/>
              </a:solidFill>
            </a:endParaRPr>
          </a:p>
          <a:p>
            <a:pPr marL="1627188" indent="-285750">
              <a:buFont typeface="Arial" pitchFamily="34" charset="0"/>
              <a:buChar char="•"/>
              <a:defRPr/>
            </a:pPr>
            <a:endParaRPr lang="ru-RU" sz="1200" dirty="0" smtClean="0">
              <a:solidFill>
                <a:srgbClr val="0000FF"/>
              </a:solidFill>
            </a:endParaRPr>
          </a:p>
          <a:p>
            <a:pPr marL="1627188" indent="-285750">
              <a:buFont typeface="Arial" pitchFamily="34" charset="0"/>
              <a:buChar char="•"/>
              <a:defRPr/>
            </a:pPr>
            <a:endParaRPr lang="ru-RU" sz="1200" dirty="0" smtClean="0">
              <a:solidFill>
                <a:srgbClr val="0000FF"/>
              </a:solidFill>
            </a:endParaRPr>
          </a:p>
          <a:p>
            <a:pPr marL="1627188" indent="-285750">
              <a:buFont typeface="Arial" pitchFamily="34" charset="0"/>
              <a:buChar char="•"/>
              <a:defRPr/>
            </a:pPr>
            <a:endParaRPr lang="ru-RU" sz="1200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v"/>
              <a:defRPr/>
            </a:pPr>
            <a:endParaRPr lang="ru-RU" sz="1800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v"/>
              <a:defRPr/>
            </a:pPr>
            <a:endParaRPr lang="ru-RU" sz="1800" dirty="0" smtClean="0"/>
          </a:p>
          <a:p>
            <a:pPr>
              <a:buFont typeface="Wingdings" pitchFamily="2" charset="2"/>
              <a:buChar char="v"/>
              <a:defRPr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002588" cy="10080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400" b="1" kern="1200" dirty="0">
                <a:solidFill>
                  <a:srgbClr val="0070C0"/>
                </a:solidFill>
              </a:rPr>
              <a:t>Перспективные направления </a:t>
            </a:r>
            <a:r>
              <a:rPr lang="ru-RU" sz="2400" b="1" kern="1200" dirty="0" smtClean="0">
                <a:solidFill>
                  <a:srgbClr val="0070C0"/>
                </a:solidFill>
              </a:rPr>
              <a:t>сотрудничества</a:t>
            </a:r>
            <a:br>
              <a:rPr lang="ru-RU" sz="2400" b="1" kern="1200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ОАО </a:t>
            </a:r>
            <a:r>
              <a:rPr lang="ru-RU" sz="2400" b="1" dirty="0">
                <a:solidFill>
                  <a:srgbClr val="0070C0"/>
                </a:solidFill>
              </a:rPr>
              <a:t>«РОСНАНО» </a:t>
            </a:r>
            <a:r>
              <a:rPr lang="ru-RU" sz="2400" b="1" dirty="0" smtClean="0">
                <a:solidFill>
                  <a:srgbClr val="0070C0"/>
                </a:solidFill>
              </a:rPr>
              <a:t>и  Брянской области</a:t>
            </a:r>
            <a:endParaRPr lang="ru-RU" sz="2400" b="1" kern="1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002588" cy="4679950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ru-RU" sz="1500" b="1" u="sng" dirty="0" smtClean="0">
                <a:solidFill>
                  <a:srgbClr val="0000FF"/>
                </a:solidFill>
              </a:rPr>
              <a:t>В проектной деятельности </a:t>
            </a:r>
            <a:r>
              <a:rPr lang="ru-RU" sz="1500" b="1" dirty="0">
                <a:solidFill>
                  <a:srgbClr val="0000FF"/>
                </a:solidFill>
              </a:rPr>
              <a:t>:</a:t>
            </a:r>
            <a:endParaRPr lang="ru-RU" sz="1500" b="1" dirty="0" smtClean="0">
              <a:solidFill>
                <a:srgbClr val="0000FF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ru-RU" sz="1500" dirty="0" smtClean="0">
                <a:solidFill>
                  <a:srgbClr val="0000FF"/>
                </a:solidFill>
              </a:rPr>
              <a:t>инициация, отбор, бизнес-структурирование, </a:t>
            </a:r>
            <a:r>
              <a:rPr lang="ru-RU" sz="1500" dirty="0" err="1" smtClean="0">
                <a:solidFill>
                  <a:srgbClr val="0000FF"/>
                </a:solidFill>
              </a:rPr>
              <a:t>софинансирование</a:t>
            </a:r>
            <a:r>
              <a:rPr lang="ru-RU" sz="1500" dirty="0" smtClean="0">
                <a:solidFill>
                  <a:srgbClr val="0000FF"/>
                </a:solidFill>
              </a:rPr>
              <a:t>, реализация проектов в сфере </a:t>
            </a:r>
            <a:r>
              <a:rPr lang="ru-RU" sz="1500" dirty="0" err="1" smtClean="0">
                <a:solidFill>
                  <a:srgbClr val="0000FF"/>
                </a:solidFill>
              </a:rPr>
              <a:t>нанотехнологий</a:t>
            </a:r>
            <a:r>
              <a:rPr lang="ru-RU" sz="1500" dirty="0" smtClean="0">
                <a:solidFill>
                  <a:srgbClr val="0000FF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500" b="1" u="sng" dirty="0" smtClean="0">
                <a:solidFill>
                  <a:srgbClr val="0000FF"/>
                </a:solidFill>
              </a:rPr>
              <a:t>В инфраструктурной деятельности </a:t>
            </a:r>
            <a:r>
              <a:rPr lang="ru-RU" sz="1500" b="1" dirty="0">
                <a:solidFill>
                  <a:srgbClr val="0000FF"/>
                </a:solidFill>
              </a:rPr>
              <a:t>:</a:t>
            </a:r>
            <a:r>
              <a:rPr lang="ru-RU" sz="1500" dirty="0" smtClean="0">
                <a:solidFill>
                  <a:srgbClr val="0000FF"/>
                </a:solidFill>
              </a:rPr>
              <a:t> </a:t>
            </a:r>
          </a:p>
          <a:p>
            <a:pPr marL="0" indent="0" algn="just">
              <a:buFontTx/>
              <a:buNone/>
              <a:defRPr/>
            </a:pPr>
            <a:r>
              <a:rPr lang="ru-RU" sz="1500" dirty="0" smtClean="0">
                <a:solidFill>
                  <a:srgbClr val="0000FF"/>
                </a:solidFill>
              </a:rPr>
              <a:t>развитие инновационной инфраструктуры региона, в том числе участие в конкурсе               по созданию </a:t>
            </a:r>
            <a:r>
              <a:rPr lang="ru-RU" sz="1500" dirty="0" err="1" smtClean="0">
                <a:solidFill>
                  <a:srgbClr val="0000FF"/>
                </a:solidFill>
              </a:rPr>
              <a:t>Нанотехнологического</a:t>
            </a:r>
            <a:r>
              <a:rPr lang="ru-RU" sz="1500" dirty="0" smtClean="0">
                <a:solidFill>
                  <a:srgbClr val="0000FF"/>
                </a:solidFill>
              </a:rPr>
              <a:t> центра</a:t>
            </a:r>
            <a:r>
              <a:rPr lang="ru-RU" sz="1500" dirty="0">
                <a:solidFill>
                  <a:srgbClr val="0000FF"/>
                </a:solidFill>
              </a:rPr>
              <a:t>.</a:t>
            </a:r>
            <a:endParaRPr lang="ru-RU" sz="1500" dirty="0" smtClean="0">
              <a:solidFill>
                <a:srgbClr val="0000FF"/>
              </a:solidFill>
            </a:endParaRPr>
          </a:p>
          <a:p>
            <a:pPr marL="0" indent="0" algn="just">
              <a:buFont typeface="Wingdings" pitchFamily="2" charset="2"/>
              <a:buChar char="Ø"/>
              <a:defRPr/>
            </a:pPr>
            <a:r>
              <a:rPr lang="ru-RU" sz="1500" b="1" dirty="0" smtClean="0">
                <a:solidFill>
                  <a:srgbClr val="0000FF"/>
                </a:solidFill>
              </a:rPr>
              <a:t>     </a:t>
            </a:r>
            <a:r>
              <a:rPr lang="ru-RU" sz="1500" b="1" u="sng" dirty="0" smtClean="0">
                <a:solidFill>
                  <a:srgbClr val="0000FF"/>
                </a:solidFill>
              </a:rPr>
              <a:t>В вопросах</a:t>
            </a:r>
            <a:r>
              <a:rPr lang="ru-RU" sz="1500" b="1" u="sng" dirty="0">
                <a:solidFill>
                  <a:srgbClr val="0000FF"/>
                </a:solidFill>
              </a:rPr>
              <a:t> </a:t>
            </a:r>
            <a:r>
              <a:rPr lang="ru-RU" sz="1500" b="1" u="sng" dirty="0" smtClean="0">
                <a:solidFill>
                  <a:srgbClr val="0000FF"/>
                </a:solidFill>
              </a:rPr>
              <a:t>стимулировании спроса на </a:t>
            </a:r>
            <a:r>
              <a:rPr lang="ru-RU" sz="1500" b="1" u="sng" dirty="0" err="1" smtClean="0">
                <a:solidFill>
                  <a:srgbClr val="0000FF"/>
                </a:solidFill>
              </a:rPr>
              <a:t>нанотехнологическую</a:t>
            </a:r>
            <a:r>
              <a:rPr lang="ru-RU" sz="1500" b="1" u="sng" dirty="0" smtClean="0">
                <a:solidFill>
                  <a:srgbClr val="0000FF"/>
                </a:solidFill>
              </a:rPr>
              <a:t> продукцию</a:t>
            </a:r>
            <a:r>
              <a:rPr lang="ru-RU" sz="1500" b="1" dirty="0" smtClean="0">
                <a:solidFill>
                  <a:srgbClr val="0000FF"/>
                </a:solidFill>
              </a:rPr>
              <a:t>:</a:t>
            </a:r>
            <a:r>
              <a:rPr lang="ru-RU" sz="1500" dirty="0" smtClean="0">
                <a:solidFill>
                  <a:srgbClr val="0000FF"/>
                </a:solidFill>
              </a:rPr>
              <a:t>  инициирование и </a:t>
            </a:r>
            <a:r>
              <a:rPr lang="ru-RU" sz="1500" dirty="0">
                <a:solidFill>
                  <a:srgbClr val="0000FF"/>
                </a:solidFill>
              </a:rPr>
              <a:t>увеличение спроса на </a:t>
            </a:r>
            <a:r>
              <a:rPr lang="ru-RU" sz="1500" dirty="0" smtClean="0">
                <a:solidFill>
                  <a:srgbClr val="0000FF"/>
                </a:solidFill>
              </a:rPr>
              <a:t>территории Брянской области со </a:t>
            </a:r>
            <a:r>
              <a:rPr lang="ru-RU" sz="1500" dirty="0">
                <a:solidFill>
                  <a:srgbClr val="0000FF"/>
                </a:solidFill>
              </a:rPr>
              <a:t>стороны существующих </a:t>
            </a:r>
            <a:r>
              <a:rPr lang="ru-RU" sz="1500" dirty="0" smtClean="0">
                <a:solidFill>
                  <a:srgbClr val="0000FF"/>
                </a:solidFill>
              </a:rPr>
              <a:t>и </a:t>
            </a:r>
            <a:r>
              <a:rPr lang="ru-RU" sz="1500" dirty="0">
                <a:solidFill>
                  <a:srgbClr val="0000FF"/>
                </a:solidFill>
              </a:rPr>
              <a:t>потенциальных потребителей на продукцию российской </a:t>
            </a:r>
            <a:r>
              <a:rPr lang="ru-RU" sz="1500" dirty="0" err="1">
                <a:solidFill>
                  <a:srgbClr val="0000FF"/>
                </a:solidFill>
              </a:rPr>
              <a:t>наноиндустрии</a:t>
            </a:r>
            <a:r>
              <a:rPr lang="ru-RU" sz="1500" dirty="0" smtClean="0">
                <a:solidFill>
                  <a:srgbClr val="0000FF"/>
                </a:solidFill>
              </a:rPr>
              <a:t>.</a:t>
            </a:r>
          </a:p>
          <a:p>
            <a:pPr marL="0" indent="0" algn="just">
              <a:buFont typeface="Wingdings" pitchFamily="2" charset="2"/>
              <a:buChar char="Ø"/>
              <a:defRPr/>
            </a:pPr>
            <a:r>
              <a:rPr lang="ru-RU" sz="1500" dirty="0">
                <a:solidFill>
                  <a:srgbClr val="0000FF"/>
                </a:solidFill>
              </a:rPr>
              <a:t>  </a:t>
            </a:r>
            <a:r>
              <a:rPr lang="ru-RU" sz="1500" dirty="0" smtClean="0">
                <a:solidFill>
                  <a:srgbClr val="0000FF"/>
                </a:solidFill>
              </a:rPr>
              <a:t>   </a:t>
            </a:r>
            <a:r>
              <a:rPr lang="ru-RU" sz="1500" b="1" u="sng" dirty="0" smtClean="0">
                <a:solidFill>
                  <a:srgbClr val="0000FF"/>
                </a:solidFill>
              </a:rPr>
              <a:t>В образовательной деятельности:</a:t>
            </a:r>
          </a:p>
          <a:p>
            <a:pPr marL="0" indent="0" algn="just">
              <a:buFontTx/>
              <a:buNone/>
              <a:defRPr/>
            </a:pPr>
            <a:r>
              <a:rPr lang="ru-RU" sz="1500" dirty="0" smtClean="0">
                <a:solidFill>
                  <a:srgbClr val="0000FF"/>
                </a:solidFill>
              </a:rPr>
              <a:t>создание в регионе </a:t>
            </a:r>
            <a:r>
              <a:rPr lang="ru-RU" sz="1500" dirty="0">
                <a:solidFill>
                  <a:srgbClr val="0000FF"/>
                </a:solidFill>
              </a:rPr>
              <a:t>кадрового потенциала </a:t>
            </a:r>
            <a:r>
              <a:rPr lang="ru-RU" sz="1500" dirty="0" err="1">
                <a:solidFill>
                  <a:srgbClr val="0000FF"/>
                </a:solidFill>
              </a:rPr>
              <a:t>наноиндустрии</a:t>
            </a:r>
            <a:r>
              <a:rPr lang="ru-RU" sz="1500" dirty="0">
                <a:solidFill>
                  <a:srgbClr val="0000FF"/>
                </a:solidFill>
              </a:rPr>
              <a:t> через поддержку программ дополнительного образования, </a:t>
            </a:r>
            <a:r>
              <a:rPr lang="ru-RU" sz="1500" dirty="0" smtClean="0">
                <a:solidFill>
                  <a:srgbClr val="0000FF"/>
                </a:solidFill>
              </a:rPr>
              <a:t>развитие </a:t>
            </a:r>
            <a:r>
              <a:rPr lang="ru-RU" sz="1500" dirty="0">
                <a:solidFill>
                  <a:srgbClr val="0000FF"/>
                </a:solidFill>
              </a:rPr>
              <a:t>естественнонаучного образования в </a:t>
            </a:r>
            <a:r>
              <a:rPr lang="ru-RU" sz="1500" dirty="0" smtClean="0">
                <a:solidFill>
                  <a:srgbClr val="0000FF"/>
                </a:solidFill>
              </a:rPr>
              <a:t>школах, участие </a:t>
            </a:r>
            <a:r>
              <a:rPr lang="ru-RU" sz="1500" dirty="0">
                <a:solidFill>
                  <a:srgbClr val="0000FF"/>
                </a:solidFill>
              </a:rPr>
              <a:t>в разработке профессиональных стандартов для ключевых направлений </a:t>
            </a:r>
            <a:r>
              <a:rPr lang="ru-RU" sz="1500" dirty="0" err="1">
                <a:solidFill>
                  <a:srgbClr val="0000FF"/>
                </a:solidFill>
              </a:rPr>
              <a:t>наноиндустрии</a:t>
            </a:r>
            <a:r>
              <a:rPr lang="ru-RU" sz="1500" dirty="0">
                <a:solidFill>
                  <a:srgbClr val="0000FF"/>
                </a:solidFill>
              </a:rPr>
              <a:t>.</a:t>
            </a:r>
            <a:endParaRPr lang="ru-RU" sz="1500" b="1" u="sng" dirty="0" smtClean="0">
              <a:solidFill>
                <a:srgbClr val="0000FF"/>
              </a:solidFill>
            </a:endParaRPr>
          </a:p>
          <a:p>
            <a:pPr marL="0" indent="0" algn="just">
              <a:buFont typeface="Wingdings" pitchFamily="2" charset="2"/>
              <a:buChar char="Ø"/>
              <a:defRPr/>
            </a:pPr>
            <a:r>
              <a:rPr lang="ru-RU" sz="1500" dirty="0" smtClean="0">
                <a:solidFill>
                  <a:srgbClr val="0000FF"/>
                </a:solidFill>
              </a:rPr>
              <a:t>     </a:t>
            </a:r>
            <a:r>
              <a:rPr lang="ru-RU" sz="1500" b="1" u="sng" dirty="0" smtClean="0">
                <a:solidFill>
                  <a:srgbClr val="0000FF"/>
                </a:solidFill>
              </a:rPr>
              <a:t>В области </a:t>
            </a:r>
            <a:r>
              <a:rPr lang="ru-RU" sz="1500" b="1" u="sng" dirty="0">
                <a:solidFill>
                  <a:srgbClr val="0000FF"/>
                </a:solidFill>
              </a:rPr>
              <a:t>п</a:t>
            </a:r>
            <a:r>
              <a:rPr lang="ru-RU" sz="1500" b="1" u="sng" dirty="0" smtClean="0">
                <a:solidFill>
                  <a:srgbClr val="0000FF"/>
                </a:solidFill>
              </a:rPr>
              <a:t>опуляризации </a:t>
            </a:r>
            <a:r>
              <a:rPr lang="ru-RU" sz="1500" b="1" u="sng" dirty="0" err="1" smtClean="0">
                <a:solidFill>
                  <a:srgbClr val="0000FF"/>
                </a:solidFill>
              </a:rPr>
              <a:t>нанотехнологий</a:t>
            </a:r>
            <a:r>
              <a:rPr lang="ru-RU" sz="1500" b="1" u="sng" dirty="0" smtClean="0">
                <a:solidFill>
                  <a:srgbClr val="0000FF"/>
                </a:solidFill>
              </a:rPr>
              <a:t>:</a:t>
            </a:r>
          </a:p>
          <a:p>
            <a:pPr marL="0" indent="0" algn="just">
              <a:buFontTx/>
              <a:buNone/>
              <a:defRPr/>
            </a:pPr>
            <a:r>
              <a:rPr lang="ru-RU" sz="1500" dirty="0">
                <a:solidFill>
                  <a:srgbClr val="0000FF"/>
                </a:solidFill>
              </a:rPr>
              <a:t>о</a:t>
            </a:r>
            <a:r>
              <a:rPr lang="ru-RU" sz="1500" dirty="0" smtClean="0">
                <a:solidFill>
                  <a:srgbClr val="0000FF"/>
                </a:solidFill>
              </a:rPr>
              <a:t>беспечение информационного сопровождения и популяризации инновационной деятельности, в том числе в сфере </a:t>
            </a:r>
            <a:r>
              <a:rPr lang="ru-RU" sz="1500" dirty="0" err="1" smtClean="0">
                <a:solidFill>
                  <a:srgbClr val="0000FF"/>
                </a:solidFill>
              </a:rPr>
              <a:t>нанотехнологий</a:t>
            </a:r>
            <a:r>
              <a:rPr lang="ru-RU" sz="1500" dirty="0" smtClean="0">
                <a:solidFill>
                  <a:srgbClr val="0000FF"/>
                </a:solidFill>
              </a:rPr>
              <a:t> на территории  Брянской области.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олилиния 23"/>
          <p:cNvSpPr/>
          <p:nvPr/>
        </p:nvSpPr>
        <p:spPr>
          <a:xfrm>
            <a:off x="179388" y="1347788"/>
            <a:ext cx="8208962" cy="496887"/>
          </a:xfrm>
          <a:custGeom>
            <a:avLst/>
            <a:gdLst>
              <a:gd name="connsiteX0" fmla="*/ 0 w 7668895"/>
              <a:gd name="connsiteY0" fmla="*/ 226974 h 1361818"/>
              <a:gd name="connsiteX1" fmla="*/ 66479 w 7668895"/>
              <a:gd name="connsiteY1" fmla="*/ 66479 h 1361818"/>
              <a:gd name="connsiteX2" fmla="*/ 226974 w 7668895"/>
              <a:gd name="connsiteY2" fmla="*/ 0 h 1361818"/>
              <a:gd name="connsiteX3" fmla="*/ 7441921 w 7668895"/>
              <a:gd name="connsiteY3" fmla="*/ 0 h 1361818"/>
              <a:gd name="connsiteX4" fmla="*/ 7602416 w 7668895"/>
              <a:gd name="connsiteY4" fmla="*/ 66479 h 1361818"/>
              <a:gd name="connsiteX5" fmla="*/ 7668895 w 7668895"/>
              <a:gd name="connsiteY5" fmla="*/ 226974 h 1361818"/>
              <a:gd name="connsiteX6" fmla="*/ 7668895 w 7668895"/>
              <a:gd name="connsiteY6" fmla="*/ 1134844 h 1361818"/>
              <a:gd name="connsiteX7" fmla="*/ 7602416 w 7668895"/>
              <a:gd name="connsiteY7" fmla="*/ 1295339 h 1361818"/>
              <a:gd name="connsiteX8" fmla="*/ 7441921 w 7668895"/>
              <a:gd name="connsiteY8" fmla="*/ 1361818 h 1361818"/>
              <a:gd name="connsiteX9" fmla="*/ 226974 w 7668895"/>
              <a:gd name="connsiteY9" fmla="*/ 1361818 h 1361818"/>
              <a:gd name="connsiteX10" fmla="*/ 66479 w 7668895"/>
              <a:gd name="connsiteY10" fmla="*/ 1295339 h 1361818"/>
              <a:gd name="connsiteX11" fmla="*/ 0 w 7668895"/>
              <a:gd name="connsiteY11" fmla="*/ 1134844 h 1361818"/>
              <a:gd name="connsiteX12" fmla="*/ 0 w 7668895"/>
              <a:gd name="connsiteY12" fmla="*/ 226974 h 136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668895" h="1361818">
                <a:moveTo>
                  <a:pt x="0" y="226974"/>
                </a:moveTo>
                <a:cubicBezTo>
                  <a:pt x="0" y="166777"/>
                  <a:pt x="23913" y="109045"/>
                  <a:pt x="66479" y="66479"/>
                </a:cubicBezTo>
                <a:cubicBezTo>
                  <a:pt x="109045" y="23913"/>
                  <a:pt x="166777" y="0"/>
                  <a:pt x="226974" y="0"/>
                </a:cubicBezTo>
                <a:lnTo>
                  <a:pt x="7441921" y="0"/>
                </a:lnTo>
                <a:cubicBezTo>
                  <a:pt x="7502118" y="0"/>
                  <a:pt x="7559850" y="23913"/>
                  <a:pt x="7602416" y="66479"/>
                </a:cubicBezTo>
                <a:cubicBezTo>
                  <a:pt x="7644982" y="109045"/>
                  <a:pt x="7668895" y="166777"/>
                  <a:pt x="7668895" y="226974"/>
                </a:cubicBezTo>
                <a:lnTo>
                  <a:pt x="7668895" y="1134844"/>
                </a:lnTo>
                <a:cubicBezTo>
                  <a:pt x="7668895" y="1195041"/>
                  <a:pt x="7644982" y="1252773"/>
                  <a:pt x="7602416" y="1295339"/>
                </a:cubicBezTo>
                <a:cubicBezTo>
                  <a:pt x="7559850" y="1337905"/>
                  <a:pt x="7502118" y="1361818"/>
                  <a:pt x="7441921" y="1361818"/>
                </a:cubicBezTo>
                <a:lnTo>
                  <a:pt x="226974" y="1361818"/>
                </a:lnTo>
                <a:cubicBezTo>
                  <a:pt x="166777" y="1361818"/>
                  <a:pt x="109045" y="1337905"/>
                  <a:pt x="66479" y="1295339"/>
                </a:cubicBezTo>
                <a:cubicBezTo>
                  <a:pt x="23913" y="1252773"/>
                  <a:pt x="0" y="1195041"/>
                  <a:pt x="0" y="1134844"/>
                </a:cubicBezTo>
                <a:lnTo>
                  <a:pt x="0" y="226974"/>
                </a:lnTo>
                <a:close/>
              </a:path>
            </a:pathLst>
          </a:custGeom>
          <a:solidFill>
            <a:srgbClr val="009DD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438" tIns="127438" rIns="127438" bIns="127438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/>
              <a:t>ГК «</a:t>
            </a:r>
            <a:r>
              <a:rPr lang="ru-RU" sz="2400" dirty="0" err="1"/>
              <a:t>Роснанотех</a:t>
            </a:r>
            <a:r>
              <a:rPr lang="ru-RU" sz="2400" dirty="0"/>
              <a:t>»</a:t>
            </a:r>
            <a:endParaRPr lang="ru-RU" sz="2400" b="1" dirty="0"/>
          </a:p>
        </p:txBody>
      </p:sp>
      <p:sp>
        <p:nvSpPr>
          <p:cNvPr id="7" name="Полилиния 6"/>
          <p:cNvSpPr/>
          <p:nvPr/>
        </p:nvSpPr>
        <p:spPr>
          <a:xfrm>
            <a:off x="179388" y="2349500"/>
            <a:ext cx="3997325" cy="1587500"/>
          </a:xfrm>
          <a:custGeom>
            <a:avLst/>
            <a:gdLst>
              <a:gd name="connsiteX0" fmla="*/ 0 w 3996487"/>
              <a:gd name="connsiteY0" fmla="*/ 295310 h 1771825"/>
              <a:gd name="connsiteX1" fmla="*/ 86495 w 3996487"/>
              <a:gd name="connsiteY1" fmla="*/ 86494 h 1771825"/>
              <a:gd name="connsiteX2" fmla="*/ 295311 w 3996487"/>
              <a:gd name="connsiteY2" fmla="*/ 0 h 1771825"/>
              <a:gd name="connsiteX3" fmla="*/ 3701177 w 3996487"/>
              <a:gd name="connsiteY3" fmla="*/ 0 h 1771825"/>
              <a:gd name="connsiteX4" fmla="*/ 3909993 w 3996487"/>
              <a:gd name="connsiteY4" fmla="*/ 86495 h 1771825"/>
              <a:gd name="connsiteX5" fmla="*/ 3996487 w 3996487"/>
              <a:gd name="connsiteY5" fmla="*/ 295311 h 1771825"/>
              <a:gd name="connsiteX6" fmla="*/ 3996487 w 3996487"/>
              <a:gd name="connsiteY6" fmla="*/ 1476515 h 1771825"/>
              <a:gd name="connsiteX7" fmla="*/ 3909993 w 3996487"/>
              <a:gd name="connsiteY7" fmla="*/ 1685331 h 1771825"/>
              <a:gd name="connsiteX8" fmla="*/ 3701177 w 3996487"/>
              <a:gd name="connsiteY8" fmla="*/ 1771825 h 1771825"/>
              <a:gd name="connsiteX9" fmla="*/ 295310 w 3996487"/>
              <a:gd name="connsiteY9" fmla="*/ 1771825 h 1771825"/>
              <a:gd name="connsiteX10" fmla="*/ 86494 w 3996487"/>
              <a:gd name="connsiteY10" fmla="*/ 1685331 h 1771825"/>
              <a:gd name="connsiteX11" fmla="*/ 0 w 3996487"/>
              <a:gd name="connsiteY11" fmla="*/ 1476515 h 1771825"/>
              <a:gd name="connsiteX12" fmla="*/ 0 w 3996487"/>
              <a:gd name="connsiteY12" fmla="*/ 295310 h 177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96487" h="1771825">
                <a:moveTo>
                  <a:pt x="0" y="295310"/>
                </a:moveTo>
                <a:cubicBezTo>
                  <a:pt x="0" y="216989"/>
                  <a:pt x="31113" y="141876"/>
                  <a:pt x="86495" y="86494"/>
                </a:cubicBezTo>
                <a:cubicBezTo>
                  <a:pt x="141876" y="31113"/>
                  <a:pt x="216990" y="0"/>
                  <a:pt x="295311" y="0"/>
                </a:cubicBezTo>
                <a:lnTo>
                  <a:pt x="3701177" y="0"/>
                </a:lnTo>
                <a:cubicBezTo>
                  <a:pt x="3779498" y="0"/>
                  <a:pt x="3854611" y="31113"/>
                  <a:pt x="3909993" y="86495"/>
                </a:cubicBezTo>
                <a:cubicBezTo>
                  <a:pt x="3965374" y="141876"/>
                  <a:pt x="3996487" y="216990"/>
                  <a:pt x="3996487" y="295311"/>
                </a:cubicBezTo>
                <a:lnTo>
                  <a:pt x="3996487" y="1476515"/>
                </a:lnTo>
                <a:cubicBezTo>
                  <a:pt x="3996487" y="1554836"/>
                  <a:pt x="3965374" y="1629949"/>
                  <a:pt x="3909993" y="1685331"/>
                </a:cubicBezTo>
                <a:cubicBezTo>
                  <a:pt x="3854612" y="1740712"/>
                  <a:pt x="3779498" y="1771825"/>
                  <a:pt x="3701177" y="1771825"/>
                </a:cubicBezTo>
                <a:lnTo>
                  <a:pt x="295310" y="1771825"/>
                </a:lnTo>
                <a:cubicBezTo>
                  <a:pt x="216989" y="1771825"/>
                  <a:pt x="141876" y="1740712"/>
                  <a:pt x="86494" y="1685331"/>
                </a:cubicBezTo>
                <a:cubicBezTo>
                  <a:pt x="31113" y="1629950"/>
                  <a:pt x="0" y="1554836"/>
                  <a:pt x="0" y="1476515"/>
                </a:cubicBezTo>
                <a:lnTo>
                  <a:pt x="0" y="295310"/>
                </a:lnTo>
                <a:close/>
              </a:path>
            </a:pathLst>
          </a:custGeom>
          <a:solidFill>
            <a:srgbClr val="EC008C"/>
          </a:solidFill>
          <a:ln>
            <a:solidFill>
              <a:srgbClr val="EC008C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4123" tIns="174123" rIns="174123" bIns="174123" spcCol="1270" anchor="ctr"/>
          <a:lstStyle/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/>
              <a:t>Открытое акционерное общество «РОСНАНО»:                 </a:t>
            </a:r>
          </a:p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endParaRPr lang="ru-RU" dirty="0"/>
          </a:p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/>
              <a:t>бизнес-структура</a:t>
            </a:r>
            <a:endParaRPr lang="ru-RU" b="1" dirty="0"/>
          </a:p>
        </p:txBody>
      </p:sp>
      <p:sp>
        <p:nvSpPr>
          <p:cNvPr id="8" name="Полилиния 7"/>
          <p:cNvSpPr/>
          <p:nvPr/>
        </p:nvSpPr>
        <p:spPr>
          <a:xfrm>
            <a:off x="179388" y="4011613"/>
            <a:ext cx="3997325" cy="522287"/>
          </a:xfrm>
          <a:custGeom>
            <a:avLst/>
            <a:gdLst>
              <a:gd name="connsiteX0" fmla="*/ 0 w 3996487"/>
              <a:gd name="connsiteY0" fmla="*/ 96932 h 581582"/>
              <a:gd name="connsiteX1" fmla="*/ 28391 w 3996487"/>
              <a:gd name="connsiteY1" fmla="*/ 28391 h 581582"/>
              <a:gd name="connsiteX2" fmla="*/ 96932 w 3996487"/>
              <a:gd name="connsiteY2" fmla="*/ 0 h 581582"/>
              <a:gd name="connsiteX3" fmla="*/ 3899555 w 3996487"/>
              <a:gd name="connsiteY3" fmla="*/ 0 h 581582"/>
              <a:gd name="connsiteX4" fmla="*/ 3968096 w 3996487"/>
              <a:gd name="connsiteY4" fmla="*/ 28391 h 581582"/>
              <a:gd name="connsiteX5" fmla="*/ 3996487 w 3996487"/>
              <a:gd name="connsiteY5" fmla="*/ 96932 h 581582"/>
              <a:gd name="connsiteX6" fmla="*/ 3996487 w 3996487"/>
              <a:gd name="connsiteY6" fmla="*/ 484650 h 581582"/>
              <a:gd name="connsiteX7" fmla="*/ 3968096 w 3996487"/>
              <a:gd name="connsiteY7" fmla="*/ 553191 h 581582"/>
              <a:gd name="connsiteX8" fmla="*/ 3899555 w 3996487"/>
              <a:gd name="connsiteY8" fmla="*/ 581582 h 581582"/>
              <a:gd name="connsiteX9" fmla="*/ 96932 w 3996487"/>
              <a:gd name="connsiteY9" fmla="*/ 581582 h 581582"/>
              <a:gd name="connsiteX10" fmla="*/ 28391 w 3996487"/>
              <a:gd name="connsiteY10" fmla="*/ 553191 h 581582"/>
              <a:gd name="connsiteX11" fmla="*/ 0 w 3996487"/>
              <a:gd name="connsiteY11" fmla="*/ 484650 h 581582"/>
              <a:gd name="connsiteX12" fmla="*/ 0 w 3996487"/>
              <a:gd name="connsiteY12" fmla="*/ 96932 h 581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96487" h="581582">
                <a:moveTo>
                  <a:pt x="0" y="96932"/>
                </a:moveTo>
                <a:cubicBezTo>
                  <a:pt x="0" y="71224"/>
                  <a:pt x="10213" y="46569"/>
                  <a:pt x="28391" y="28391"/>
                </a:cubicBezTo>
                <a:cubicBezTo>
                  <a:pt x="46569" y="10213"/>
                  <a:pt x="71224" y="0"/>
                  <a:pt x="96932" y="0"/>
                </a:cubicBezTo>
                <a:lnTo>
                  <a:pt x="3899555" y="0"/>
                </a:lnTo>
                <a:cubicBezTo>
                  <a:pt x="3925263" y="0"/>
                  <a:pt x="3949918" y="10213"/>
                  <a:pt x="3968096" y="28391"/>
                </a:cubicBezTo>
                <a:cubicBezTo>
                  <a:pt x="3986274" y="46569"/>
                  <a:pt x="3996487" y="71224"/>
                  <a:pt x="3996487" y="96932"/>
                </a:cubicBezTo>
                <a:lnTo>
                  <a:pt x="3996487" y="484650"/>
                </a:lnTo>
                <a:cubicBezTo>
                  <a:pt x="3996487" y="510358"/>
                  <a:pt x="3986275" y="535013"/>
                  <a:pt x="3968096" y="553191"/>
                </a:cubicBezTo>
                <a:cubicBezTo>
                  <a:pt x="3949918" y="571369"/>
                  <a:pt x="3925263" y="581582"/>
                  <a:pt x="3899555" y="581582"/>
                </a:cubicBezTo>
                <a:lnTo>
                  <a:pt x="96932" y="581582"/>
                </a:lnTo>
                <a:cubicBezTo>
                  <a:pt x="71224" y="581582"/>
                  <a:pt x="46569" y="571370"/>
                  <a:pt x="28391" y="553191"/>
                </a:cubicBezTo>
                <a:cubicBezTo>
                  <a:pt x="10213" y="535013"/>
                  <a:pt x="0" y="510358"/>
                  <a:pt x="0" y="484650"/>
                </a:cubicBezTo>
                <a:lnTo>
                  <a:pt x="0" y="96932"/>
                </a:lnTo>
                <a:close/>
              </a:path>
            </a:pathLst>
          </a:custGeom>
          <a:solidFill>
            <a:srgbClr val="EC008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0780" tIns="100780" rIns="100780" bIns="100780" spcCol="1270" anchor="ctr"/>
          <a:lstStyle/>
          <a:p>
            <a:pPr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/>
              <a:t>Инвестиционные проекты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179388" y="4533900"/>
            <a:ext cx="3997325" cy="1558925"/>
          </a:xfrm>
          <a:custGeom>
            <a:avLst/>
            <a:gdLst>
              <a:gd name="connsiteX0" fmla="*/ 0 w 3996487"/>
              <a:gd name="connsiteY0" fmla="*/ 0 h 1166444"/>
              <a:gd name="connsiteX1" fmla="*/ 3996487 w 3996487"/>
              <a:gd name="connsiteY1" fmla="*/ 0 h 1166444"/>
              <a:gd name="connsiteX2" fmla="*/ 3996487 w 3996487"/>
              <a:gd name="connsiteY2" fmla="*/ 1166444 h 1166444"/>
              <a:gd name="connsiteX3" fmla="*/ 0 w 3996487"/>
              <a:gd name="connsiteY3" fmla="*/ 1166444 h 1166444"/>
              <a:gd name="connsiteX4" fmla="*/ 0 w 3996487"/>
              <a:gd name="connsiteY4" fmla="*/ 0 h 116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96487" h="1166444">
                <a:moveTo>
                  <a:pt x="0" y="0"/>
                </a:moveTo>
                <a:lnTo>
                  <a:pt x="3996487" y="0"/>
                </a:lnTo>
                <a:lnTo>
                  <a:pt x="3996487" y="1166444"/>
                </a:lnTo>
                <a:lnTo>
                  <a:pt x="0" y="11664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26888" tIns="29210" rIns="163576" bIns="29210"/>
          <a:lstStyle/>
          <a:p>
            <a:pPr marL="171450" lvl="1" indent="-171450" defTabSz="800100">
              <a:lnSpc>
                <a:spcPct val="90000"/>
              </a:lnSpc>
              <a:spcAft>
                <a:spcPct val="20000"/>
              </a:spcAft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инициация</a:t>
            </a:r>
          </a:p>
          <a:p>
            <a:pPr marL="171450" lvl="1" indent="-171450" defTabSz="800100">
              <a:lnSpc>
                <a:spcPct val="90000"/>
              </a:lnSpc>
              <a:spcAft>
                <a:spcPct val="20000"/>
              </a:spcAft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отбор</a:t>
            </a:r>
            <a:endParaRPr lang="en-US" sz="1600">
              <a:solidFill>
                <a:srgbClr val="000000"/>
              </a:solidFill>
              <a:cs typeface="Arial" charset="0"/>
            </a:endParaRPr>
          </a:p>
          <a:p>
            <a:pPr marL="171450" lvl="1" indent="-171450" defTabSz="800100">
              <a:lnSpc>
                <a:spcPct val="90000"/>
              </a:lnSpc>
              <a:spcAft>
                <a:spcPct val="20000"/>
              </a:spcAft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бизнес-структурирование</a:t>
            </a:r>
          </a:p>
          <a:p>
            <a:pPr marL="171450" lvl="1" indent="-171450" defTabSz="800100">
              <a:lnSpc>
                <a:spcPct val="90000"/>
              </a:lnSpc>
              <a:spcAft>
                <a:spcPct val="20000"/>
              </a:spcAft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софинансирование </a:t>
            </a:r>
          </a:p>
          <a:p>
            <a:pPr marL="171450" lvl="1" indent="-171450" defTabSz="800100">
              <a:lnSpc>
                <a:spcPct val="90000"/>
              </a:lnSpc>
              <a:spcAft>
                <a:spcPct val="20000"/>
              </a:spcAft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реализация</a:t>
            </a:r>
            <a:endParaRPr lang="en-US" sz="16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4356100" y="2349500"/>
            <a:ext cx="3995738" cy="1587500"/>
          </a:xfrm>
          <a:custGeom>
            <a:avLst/>
            <a:gdLst>
              <a:gd name="connsiteX0" fmla="*/ 0 w 3996487"/>
              <a:gd name="connsiteY0" fmla="*/ 295310 h 1771825"/>
              <a:gd name="connsiteX1" fmla="*/ 86495 w 3996487"/>
              <a:gd name="connsiteY1" fmla="*/ 86494 h 1771825"/>
              <a:gd name="connsiteX2" fmla="*/ 295311 w 3996487"/>
              <a:gd name="connsiteY2" fmla="*/ 0 h 1771825"/>
              <a:gd name="connsiteX3" fmla="*/ 3701177 w 3996487"/>
              <a:gd name="connsiteY3" fmla="*/ 0 h 1771825"/>
              <a:gd name="connsiteX4" fmla="*/ 3909993 w 3996487"/>
              <a:gd name="connsiteY4" fmla="*/ 86495 h 1771825"/>
              <a:gd name="connsiteX5" fmla="*/ 3996487 w 3996487"/>
              <a:gd name="connsiteY5" fmla="*/ 295311 h 1771825"/>
              <a:gd name="connsiteX6" fmla="*/ 3996487 w 3996487"/>
              <a:gd name="connsiteY6" fmla="*/ 1476515 h 1771825"/>
              <a:gd name="connsiteX7" fmla="*/ 3909993 w 3996487"/>
              <a:gd name="connsiteY7" fmla="*/ 1685331 h 1771825"/>
              <a:gd name="connsiteX8" fmla="*/ 3701177 w 3996487"/>
              <a:gd name="connsiteY8" fmla="*/ 1771825 h 1771825"/>
              <a:gd name="connsiteX9" fmla="*/ 295310 w 3996487"/>
              <a:gd name="connsiteY9" fmla="*/ 1771825 h 1771825"/>
              <a:gd name="connsiteX10" fmla="*/ 86494 w 3996487"/>
              <a:gd name="connsiteY10" fmla="*/ 1685331 h 1771825"/>
              <a:gd name="connsiteX11" fmla="*/ 0 w 3996487"/>
              <a:gd name="connsiteY11" fmla="*/ 1476515 h 1771825"/>
              <a:gd name="connsiteX12" fmla="*/ 0 w 3996487"/>
              <a:gd name="connsiteY12" fmla="*/ 295310 h 177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96487" h="1771825">
                <a:moveTo>
                  <a:pt x="0" y="295310"/>
                </a:moveTo>
                <a:cubicBezTo>
                  <a:pt x="0" y="216989"/>
                  <a:pt x="31113" y="141876"/>
                  <a:pt x="86495" y="86494"/>
                </a:cubicBezTo>
                <a:cubicBezTo>
                  <a:pt x="141876" y="31113"/>
                  <a:pt x="216990" y="0"/>
                  <a:pt x="295311" y="0"/>
                </a:cubicBezTo>
                <a:lnTo>
                  <a:pt x="3701177" y="0"/>
                </a:lnTo>
                <a:cubicBezTo>
                  <a:pt x="3779498" y="0"/>
                  <a:pt x="3854611" y="31113"/>
                  <a:pt x="3909993" y="86495"/>
                </a:cubicBezTo>
                <a:cubicBezTo>
                  <a:pt x="3965374" y="141876"/>
                  <a:pt x="3996487" y="216990"/>
                  <a:pt x="3996487" y="295311"/>
                </a:cubicBezTo>
                <a:lnTo>
                  <a:pt x="3996487" y="1476515"/>
                </a:lnTo>
                <a:cubicBezTo>
                  <a:pt x="3996487" y="1554836"/>
                  <a:pt x="3965374" y="1629949"/>
                  <a:pt x="3909993" y="1685331"/>
                </a:cubicBezTo>
                <a:cubicBezTo>
                  <a:pt x="3854612" y="1740712"/>
                  <a:pt x="3779498" y="1771825"/>
                  <a:pt x="3701177" y="1771825"/>
                </a:cubicBezTo>
                <a:lnTo>
                  <a:pt x="295310" y="1771825"/>
                </a:lnTo>
                <a:cubicBezTo>
                  <a:pt x="216989" y="1771825"/>
                  <a:pt x="141876" y="1740712"/>
                  <a:pt x="86494" y="1685331"/>
                </a:cubicBezTo>
                <a:cubicBezTo>
                  <a:pt x="31113" y="1629950"/>
                  <a:pt x="0" y="1554836"/>
                  <a:pt x="0" y="1476515"/>
                </a:cubicBezTo>
                <a:lnTo>
                  <a:pt x="0" y="295310"/>
                </a:lnTo>
                <a:close/>
              </a:path>
            </a:pathLst>
          </a:custGeom>
          <a:solidFill>
            <a:srgbClr val="781D7E"/>
          </a:solidFill>
          <a:ln>
            <a:solidFill>
              <a:srgbClr val="781D7E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4123" tIns="174123" rIns="174123" bIns="174123" spcCol="1270" anchor="ctr"/>
          <a:lstStyle/>
          <a:p>
            <a:pPr>
              <a:defRPr/>
            </a:pPr>
            <a:r>
              <a:rPr lang="ru-RU" dirty="0"/>
              <a:t>Фонд инфраструктурных и образовательных программ: 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некоммерческая организация</a:t>
            </a:r>
            <a:endParaRPr lang="ru-RU" b="1" dirty="0"/>
          </a:p>
        </p:txBody>
      </p:sp>
      <p:sp>
        <p:nvSpPr>
          <p:cNvPr id="19" name="Полилиния 18"/>
          <p:cNvSpPr/>
          <p:nvPr/>
        </p:nvSpPr>
        <p:spPr>
          <a:xfrm>
            <a:off x="4356100" y="4011613"/>
            <a:ext cx="3995738" cy="522287"/>
          </a:xfrm>
          <a:custGeom>
            <a:avLst/>
            <a:gdLst>
              <a:gd name="connsiteX0" fmla="*/ 0 w 3996487"/>
              <a:gd name="connsiteY0" fmla="*/ 96932 h 581582"/>
              <a:gd name="connsiteX1" fmla="*/ 28391 w 3996487"/>
              <a:gd name="connsiteY1" fmla="*/ 28391 h 581582"/>
              <a:gd name="connsiteX2" fmla="*/ 96932 w 3996487"/>
              <a:gd name="connsiteY2" fmla="*/ 0 h 581582"/>
              <a:gd name="connsiteX3" fmla="*/ 3899555 w 3996487"/>
              <a:gd name="connsiteY3" fmla="*/ 0 h 581582"/>
              <a:gd name="connsiteX4" fmla="*/ 3968096 w 3996487"/>
              <a:gd name="connsiteY4" fmla="*/ 28391 h 581582"/>
              <a:gd name="connsiteX5" fmla="*/ 3996487 w 3996487"/>
              <a:gd name="connsiteY5" fmla="*/ 96932 h 581582"/>
              <a:gd name="connsiteX6" fmla="*/ 3996487 w 3996487"/>
              <a:gd name="connsiteY6" fmla="*/ 484650 h 581582"/>
              <a:gd name="connsiteX7" fmla="*/ 3968096 w 3996487"/>
              <a:gd name="connsiteY7" fmla="*/ 553191 h 581582"/>
              <a:gd name="connsiteX8" fmla="*/ 3899555 w 3996487"/>
              <a:gd name="connsiteY8" fmla="*/ 581582 h 581582"/>
              <a:gd name="connsiteX9" fmla="*/ 96932 w 3996487"/>
              <a:gd name="connsiteY9" fmla="*/ 581582 h 581582"/>
              <a:gd name="connsiteX10" fmla="*/ 28391 w 3996487"/>
              <a:gd name="connsiteY10" fmla="*/ 553191 h 581582"/>
              <a:gd name="connsiteX11" fmla="*/ 0 w 3996487"/>
              <a:gd name="connsiteY11" fmla="*/ 484650 h 581582"/>
              <a:gd name="connsiteX12" fmla="*/ 0 w 3996487"/>
              <a:gd name="connsiteY12" fmla="*/ 96932 h 581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96487" h="581582">
                <a:moveTo>
                  <a:pt x="0" y="96932"/>
                </a:moveTo>
                <a:cubicBezTo>
                  <a:pt x="0" y="71224"/>
                  <a:pt x="10213" y="46569"/>
                  <a:pt x="28391" y="28391"/>
                </a:cubicBezTo>
                <a:cubicBezTo>
                  <a:pt x="46569" y="10213"/>
                  <a:pt x="71224" y="0"/>
                  <a:pt x="96932" y="0"/>
                </a:cubicBezTo>
                <a:lnTo>
                  <a:pt x="3899555" y="0"/>
                </a:lnTo>
                <a:cubicBezTo>
                  <a:pt x="3925263" y="0"/>
                  <a:pt x="3949918" y="10213"/>
                  <a:pt x="3968096" y="28391"/>
                </a:cubicBezTo>
                <a:cubicBezTo>
                  <a:pt x="3986274" y="46569"/>
                  <a:pt x="3996487" y="71224"/>
                  <a:pt x="3996487" y="96932"/>
                </a:cubicBezTo>
                <a:lnTo>
                  <a:pt x="3996487" y="484650"/>
                </a:lnTo>
                <a:cubicBezTo>
                  <a:pt x="3996487" y="510358"/>
                  <a:pt x="3986275" y="535013"/>
                  <a:pt x="3968096" y="553191"/>
                </a:cubicBezTo>
                <a:cubicBezTo>
                  <a:pt x="3949918" y="571369"/>
                  <a:pt x="3925263" y="581582"/>
                  <a:pt x="3899555" y="581582"/>
                </a:cubicBezTo>
                <a:lnTo>
                  <a:pt x="96932" y="581582"/>
                </a:lnTo>
                <a:cubicBezTo>
                  <a:pt x="71224" y="581582"/>
                  <a:pt x="46569" y="571370"/>
                  <a:pt x="28391" y="553191"/>
                </a:cubicBezTo>
                <a:cubicBezTo>
                  <a:pt x="10213" y="535013"/>
                  <a:pt x="0" y="510358"/>
                  <a:pt x="0" y="484650"/>
                </a:cubicBezTo>
                <a:lnTo>
                  <a:pt x="0" y="96932"/>
                </a:lnTo>
                <a:close/>
              </a:path>
            </a:pathLst>
          </a:custGeom>
          <a:solidFill>
            <a:srgbClr val="781D7E"/>
          </a:solidFill>
          <a:ln>
            <a:solidFill>
              <a:srgbClr val="781D7E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0780" tIns="100780" rIns="100780" bIns="100780" spcCol="1270" anchor="ctr"/>
          <a:lstStyle/>
          <a:p>
            <a:pPr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/>
              <a:t>Инновационная инфраструктура 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4356100" y="4533900"/>
            <a:ext cx="3995738" cy="1558925"/>
          </a:xfrm>
          <a:custGeom>
            <a:avLst/>
            <a:gdLst>
              <a:gd name="connsiteX0" fmla="*/ 0 w 3996487"/>
              <a:gd name="connsiteY0" fmla="*/ 0 h 1166444"/>
              <a:gd name="connsiteX1" fmla="*/ 3996487 w 3996487"/>
              <a:gd name="connsiteY1" fmla="*/ 0 h 1166444"/>
              <a:gd name="connsiteX2" fmla="*/ 3996487 w 3996487"/>
              <a:gd name="connsiteY2" fmla="*/ 1166444 h 1166444"/>
              <a:gd name="connsiteX3" fmla="*/ 0 w 3996487"/>
              <a:gd name="connsiteY3" fmla="*/ 1166444 h 1166444"/>
              <a:gd name="connsiteX4" fmla="*/ 0 w 3996487"/>
              <a:gd name="connsiteY4" fmla="*/ 0 h 116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96487" h="1166444">
                <a:moveTo>
                  <a:pt x="0" y="0"/>
                </a:moveTo>
                <a:lnTo>
                  <a:pt x="3996487" y="0"/>
                </a:lnTo>
                <a:lnTo>
                  <a:pt x="3996487" y="1166444"/>
                </a:lnTo>
                <a:lnTo>
                  <a:pt x="0" y="116644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26888" tIns="29210" rIns="163576" bIns="29210"/>
          <a:lstStyle/>
          <a:p>
            <a:pPr>
              <a:buFont typeface="Franklin Gothic Medium" pitchFamily="34" charset="0"/>
              <a:buChar char="Ø"/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1600">
                <a:solidFill>
                  <a:srgbClr val="000000"/>
                </a:solidFill>
                <a:cs typeface="Arial" charset="0"/>
              </a:rPr>
              <a:t>инфраструктурные проекты и программы</a:t>
            </a:r>
          </a:p>
          <a:p>
            <a:pPr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 форсайт, дорожные карты</a:t>
            </a:r>
          </a:p>
          <a:p>
            <a:pPr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 стандартизация, сертификация, метрология</a:t>
            </a:r>
          </a:p>
          <a:p>
            <a:pPr>
              <a:buFont typeface="Franklin Gothic Medium" pitchFamily="34" charset="0"/>
              <a:buChar char="Ø"/>
              <a:defRPr/>
            </a:pPr>
            <a:r>
              <a:rPr lang="ru-RU" sz="1600">
                <a:solidFill>
                  <a:srgbClr val="000000"/>
                </a:solidFill>
                <a:cs typeface="Arial" charset="0"/>
              </a:rPr>
              <a:t> образование, популяризация</a:t>
            </a:r>
          </a:p>
        </p:txBody>
      </p:sp>
      <p:pic>
        <p:nvPicPr>
          <p:cNvPr id="28680" name="Picture 7" descr="C:\Documents and Settings\vladislav.maximov\My Documents\My Pictures\Копия Рисунок1.png"/>
          <p:cNvPicPr>
            <a:picLocks noChangeAspect="1" noChangeArrowheads="1"/>
          </p:cNvPicPr>
          <p:nvPr/>
        </p:nvPicPr>
        <p:blipFill>
          <a:blip r:embed="rId2"/>
          <a:srcRect t="-87354" b="-87354"/>
          <a:stretch>
            <a:fillRect/>
          </a:stretch>
        </p:blipFill>
        <p:spPr bwMode="auto">
          <a:xfrm>
            <a:off x="215900" y="1196975"/>
            <a:ext cx="8135938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1" name="Rectangle 24"/>
          <p:cNvSpPr txBox="1">
            <a:spLocks noChangeArrowheads="1"/>
          </p:cNvSpPr>
          <p:nvPr/>
        </p:nvSpPr>
        <p:spPr bwMode="auto">
          <a:xfrm>
            <a:off x="0" y="188913"/>
            <a:ext cx="8459788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85000"/>
              </a:lnSpc>
            </a:pPr>
            <a:r>
              <a:rPr lang="ru-RU" sz="2800" b="1">
                <a:solidFill>
                  <a:srgbClr val="781D7E"/>
                </a:solidFill>
                <a:cs typeface="Arial" charset="0"/>
              </a:rPr>
              <a:t>Преобразование РОСНАНО из ГК в ОАО и </a:t>
            </a:r>
          </a:p>
          <a:p>
            <a:pPr algn="ctr" eaLnBrk="0" hangingPunct="0">
              <a:lnSpc>
                <a:spcPct val="85000"/>
              </a:lnSpc>
            </a:pPr>
            <a:r>
              <a:rPr lang="ru-RU" sz="2800" b="1">
                <a:solidFill>
                  <a:srgbClr val="781D7E"/>
                </a:solidFill>
                <a:cs typeface="Arial" charset="0"/>
              </a:rPr>
              <a:t>Фонд инфраструктурных и образовательных программ</a:t>
            </a:r>
            <a:endParaRPr lang="ru-RU" sz="2800" b="1">
              <a:solidFill>
                <a:srgbClr val="002B5C"/>
              </a:solidFill>
              <a:cs typeface="Arial" charset="0"/>
            </a:endParaRPr>
          </a:p>
        </p:txBody>
      </p:sp>
      <p:grpSp>
        <p:nvGrpSpPr>
          <p:cNvPr id="2" name="Группа 27"/>
          <p:cNvGrpSpPr>
            <a:grpSpLocks/>
          </p:cNvGrpSpPr>
          <p:nvPr/>
        </p:nvGrpSpPr>
        <p:grpSpPr bwMode="auto">
          <a:xfrm>
            <a:off x="2087563" y="1863725"/>
            <a:ext cx="4392612" cy="485775"/>
            <a:chOff x="2052638" y="2330811"/>
            <a:chExt cx="4392612" cy="557213"/>
          </a:xfrm>
        </p:grpSpPr>
        <p:cxnSp>
          <p:nvCxnSpPr>
            <p:cNvPr id="29" name="AutoShape 12"/>
            <p:cNvCxnSpPr>
              <a:cxnSpLocks noChangeShapeType="1"/>
            </p:cNvCxnSpPr>
            <p:nvPr/>
          </p:nvCxnSpPr>
          <p:spPr bwMode="auto">
            <a:xfrm rot="5400000">
              <a:off x="2846387" y="1537062"/>
              <a:ext cx="557213" cy="2144712"/>
            </a:xfrm>
            <a:prstGeom prst="bentConnector3">
              <a:avLst>
                <a:gd name="adj1" fmla="val 48148"/>
              </a:avLst>
            </a:prstGeom>
            <a:noFill/>
            <a:ln w="57150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 w="med" len="med"/>
              <a:tailEnd type="stealth" w="lg" len="med"/>
            </a:ln>
          </p:spPr>
        </p:cxnSp>
        <p:cxnSp>
          <p:nvCxnSpPr>
            <p:cNvPr id="30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5042693" y="1485468"/>
              <a:ext cx="557213" cy="2247900"/>
            </a:xfrm>
            <a:prstGeom prst="bentConnector3">
              <a:avLst>
                <a:gd name="adj1" fmla="val 48148"/>
              </a:avLst>
            </a:prstGeom>
            <a:noFill/>
            <a:ln w="57150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 w="med" len="med"/>
              <a:tailEnd type="stealth" w="lg" len="med"/>
            </a:ln>
          </p:spPr>
        </p:cxnSp>
      </p:grpSp>
      <p:sp>
        <p:nvSpPr>
          <p:cNvPr id="28683" name="Rectangle 17"/>
          <p:cNvSpPr>
            <a:spLocks noChangeArrowheads="1"/>
          </p:cNvSpPr>
          <p:nvPr/>
        </p:nvSpPr>
        <p:spPr bwMode="auto">
          <a:xfrm>
            <a:off x="6732588" y="6308725"/>
            <a:ext cx="1511300" cy="360363"/>
          </a:xfrm>
          <a:prstGeom prst="rect">
            <a:avLst/>
          </a:prstGeom>
          <a:solidFill>
            <a:schemeClr val="bg1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" grpId="0" animBg="1"/>
      <p:bldP spid="8" grpId="0" animBg="1"/>
      <p:bldP spid="9" grpId="0" build="p"/>
      <p:bldP spid="16" grpId="0" animBg="1"/>
      <p:bldP spid="19" grpId="0" animBg="1"/>
      <p:bldP spid="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>
          <a:xfrm>
            <a:off x="196850" y="2349500"/>
            <a:ext cx="4014788" cy="719138"/>
          </a:xfrm>
          <a:custGeom>
            <a:avLst/>
            <a:gdLst>
              <a:gd name="connsiteX0" fmla="*/ 0 w 3996487"/>
              <a:gd name="connsiteY0" fmla="*/ 295310 h 1771825"/>
              <a:gd name="connsiteX1" fmla="*/ 86495 w 3996487"/>
              <a:gd name="connsiteY1" fmla="*/ 86494 h 1771825"/>
              <a:gd name="connsiteX2" fmla="*/ 295311 w 3996487"/>
              <a:gd name="connsiteY2" fmla="*/ 0 h 1771825"/>
              <a:gd name="connsiteX3" fmla="*/ 3701177 w 3996487"/>
              <a:gd name="connsiteY3" fmla="*/ 0 h 1771825"/>
              <a:gd name="connsiteX4" fmla="*/ 3909993 w 3996487"/>
              <a:gd name="connsiteY4" fmla="*/ 86495 h 1771825"/>
              <a:gd name="connsiteX5" fmla="*/ 3996487 w 3996487"/>
              <a:gd name="connsiteY5" fmla="*/ 295311 h 1771825"/>
              <a:gd name="connsiteX6" fmla="*/ 3996487 w 3996487"/>
              <a:gd name="connsiteY6" fmla="*/ 1476515 h 1771825"/>
              <a:gd name="connsiteX7" fmla="*/ 3909993 w 3996487"/>
              <a:gd name="connsiteY7" fmla="*/ 1685331 h 1771825"/>
              <a:gd name="connsiteX8" fmla="*/ 3701177 w 3996487"/>
              <a:gd name="connsiteY8" fmla="*/ 1771825 h 1771825"/>
              <a:gd name="connsiteX9" fmla="*/ 295310 w 3996487"/>
              <a:gd name="connsiteY9" fmla="*/ 1771825 h 1771825"/>
              <a:gd name="connsiteX10" fmla="*/ 86494 w 3996487"/>
              <a:gd name="connsiteY10" fmla="*/ 1685331 h 1771825"/>
              <a:gd name="connsiteX11" fmla="*/ 0 w 3996487"/>
              <a:gd name="connsiteY11" fmla="*/ 1476515 h 1771825"/>
              <a:gd name="connsiteX12" fmla="*/ 0 w 3996487"/>
              <a:gd name="connsiteY12" fmla="*/ 295310 h 177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96487" h="1771825">
                <a:moveTo>
                  <a:pt x="0" y="295310"/>
                </a:moveTo>
                <a:cubicBezTo>
                  <a:pt x="0" y="216989"/>
                  <a:pt x="31113" y="141876"/>
                  <a:pt x="86495" y="86494"/>
                </a:cubicBezTo>
                <a:cubicBezTo>
                  <a:pt x="141876" y="31113"/>
                  <a:pt x="216990" y="0"/>
                  <a:pt x="295311" y="0"/>
                </a:cubicBezTo>
                <a:lnTo>
                  <a:pt x="3701177" y="0"/>
                </a:lnTo>
                <a:cubicBezTo>
                  <a:pt x="3779498" y="0"/>
                  <a:pt x="3854611" y="31113"/>
                  <a:pt x="3909993" y="86495"/>
                </a:cubicBezTo>
                <a:cubicBezTo>
                  <a:pt x="3965374" y="141876"/>
                  <a:pt x="3996487" y="216990"/>
                  <a:pt x="3996487" y="295311"/>
                </a:cubicBezTo>
                <a:lnTo>
                  <a:pt x="3996487" y="1476515"/>
                </a:lnTo>
                <a:cubicBezTo>
                  <a:pt x="3996487" y="1554836"/>
                  <a:pt x="3965374" y="1629949"/>
                  <a:pt x="3909993" y="1685331"/>
                </a:cubicBezTo>
                <a:cubicBezTo>
                  <a:pt x="3854612" y="1740712"/>
                  <a:pt x="3779498" y="1771825"/>
                  <a:pt x="3701177" y="1771825"/>
                </a:cubicBezTo>
                <a:lnTo>
                  <a:pt x="295310" y="1771825"/>
                </a:lnTo>
                <a:cubicBezTo>
                  <a:pt x="216989" y="1771825"/>
                  <a:pt x="141876" y="1740712"/>
                  <a:pt x="86494" y="1685331"/>
                </a:cubicBezTo>
                <a:cubicBezTo>
                  <a:pt x="31113" y="1629950"/>
                  <a:pt x="0" y="1554836"/>
                  <a:pt x="0" y="1476515"/>
                </a:cubicBezTo>
                <a:lnTo>
                  <a:pt x="0" y="295310"/>
                </a:lnTo>
                <a:close/>
              </a:path>
            </a:pathLst>
          </a:custGeom>
          <a:solidFill>
            <a:srgbClr val="EC008C"/>
          </a:solidFill>
          <a:ln>
            <a:solidFill>
              <a:srgbClr val="EC008C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4123" tIns="174123" rIns="174123" bIns="174123" spcCol="1270" anchor="ctr"/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  <a:defRPr/>
            </a:pPr>
            <a:endParaRPr lang="ru-RU" b="1" dirty="0"/>
          </a:p>
          <a:p>
            <a:pPr algn="ctr" defTabSz="10223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 err="1"/>
              <a:t>Бизнес-единицы</a:t>
            </a:r>
            <a:endParaRPr lang="ru-RU" b="1" dirty="0"/>
          </a:p>
          <a:p>
            <a:pPr defTabSz="1022350">
              <a:lnSpc>
                <a:spcPct val="90000"/>
              </a:lnSpc>
              <a:spcAft>
                <a:spcPct val="35000"/>
              </a:spcAft>
              <a:defRPr/>
            </a:pPr>
            <a:endParaRPr lang="ru-RU" b="1" dirty="0"/>
          </a:p>
        </p:txBody>
      </p:sp>
      <p:sp>
        <p:nvSpPr>
          <p:cNvPr id="16" name="Полилиния 15"/>
          <p:cNvSpPr/>
          <p:nvPr/>
        </p:nvSpPr>
        <p:spPr>
          <a:xfrm>
            <a:off x="4356100" y="2349500"/>
            <a:ext cx="4014788" cy="719138"/>
          </a:xfrm>
          <a:custGeom>
            <a:avLst/>
            <a:gdLst>
              <a:gd name="connsiteX0" fmla="*/ 0 w 3996487"/>
              <a:gd name="connsiteY0" fmla="*/ 295310 h 1771825"/>
              <a:gd name="connsiteX1" fmla="*/ 86495 w 3996487"/>
              <a:gd name="connsiteY1" fmla="*/ 86494 h 1771825"/>
              <a:gd name="connsiteX2" fmla="*/ 295311 w 3996487"/>
              <a:gd name="connsiteY2" fmla="*/ 0 h 1771825"/>
              <a:gd name="connsiteX3" fmla="*/ 3701177 w 3996487"/>
              <a:gd name="connsiteY3" fmla="*/ 0 h 1771825"/>
              <a:gd name="connsiteX4" fmla="*/ 3909993 w 3996487"/>
              <a:gd name="connsiteY4" fmla="*/ 86495 h 1771825"/>
              <a:gd name="connsiteX5" fmla="*/ 3996487 w 3996487"/>
              <a:gd name="connsiteY5" fmla="*/ 295311 h 1771825"/>
              <a:gd name="connsiteX6" fmla="*/ 3996487 w 3996487"/>
              <a:gd name="connsiteY6" fmla="*/ 1476515 h 1771825"/>
              <a:gd name="connsiteX7" fmla="*/ 3909993 w 3996487"/>
              <a:gd name="connsiteY7" fmla="*/ 1685331 h 1771825"/>
              <a:gd name="connsiteX8" fmla="*/ 3701177 w 3996487"/>
              <a:gd name="connsiteY8" fmla="*/ 1771825 h 1771825"/>
              <a:gd name="connsiteX9" fmla="*/ 295310 w 3996487"/>
              <a:gd name="connsiteY9" fmla="*/ 1771825 h 1771825"/>
              <a:gd name="connsiteX10" fmla="*/ 86494 w 3996487"/>
              <a:gd name="connsiteY10" fmla="*/ 1685331 h 1771825"/>
              <a:gd name="connsiteX11" fmla="*/ 0 w 3996487"/>
              <a:gd name="connsiteY11" fmla="*/ 1476515 h 1771825"/>
              <a:gd name="connsiteX12" fmla="*/ 0 w 3996487"/>
              <a:gd name="connsiteY12" fmla="*/ 295310 h 177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96487" h="1771825">
                <a:moveTo>
                  <a:pt x="0" y="295310"/>
                </a:moveTo>
                <a:cubicBezTo>
                  <a:pt x="0" y="216989"/>
                  <a:pt x="31113" y="141876"/>
                  <a:pt x="86495" y="86494"/>
                </a:cubicBezTo>
                <a:cubicBezTo>
                  <a:pt x="141876" y="31113"/>
                  <a:pt x="216990" y="0"/>
                  <a:pt x="295311" y="0"/>
                </a:cubicBezTo>
                <a:lnTo>
                  <a:pt x="3701177" y="0"/>
                </a:lnTo>
                <a:cubicBezTo>
                  <a:pt x="3779498" y="0"/>
                  <a:pt x="3854611" y="31113"/>
                  <a:pt x="3909993" y="86495"/>
                </a:cubicBezTo>
                <a:cubicBezTo>
                  <a:pt x="3965374" y="141876"/>
                  <a:pt x="3996487" y="216990"/>
                  <a:pt x="3996487" y="295311"/>
                </a:cubicBezTo>
                <a:lnTo>
                  <a:pt x="3996487" y="1476515"/>
                </a:lnTo>
                <a:cubicBezTo>
                  <a:pt x="3996487" y="1554836"/>
                  <a:pt x="3965374" y="1629949"/>
                  <a:pt x="3909993" y="1685331"/>
                </a:cubicBezTo>
                <a:cubicBezTo>
                  <a:pt x="3854612" y="1740712"/>
                  <a:pt x="3779498" y="1771825"/>
                  <a:pt x="3701177" y="1771825"/>
                </a:cubicBezTo>
                <a:lnTo>
                  <a:pt x="295310" y="1771825"/>
                </a:lnTo>
                <a:cubicBezTo>
                  <a:pt x="216989" y="1771825"/>
                  <a:pt x="141876" y="1740712"/>
                  <a:pt x="86494" y="1685331"/>
                </a:cubicBezTo>
                <a:cubicBezTo>
                  <a:pt x="31113" y="1629950"/>
                  <a:pt x="0" y="1554836"/>
                  <a:pt x="0" y="1476515"/>
                </a:cubicBezTo>
                <a:lnTo>
                  <a:pt x="0" y="295310"/>
                </a:lnTo>
                <a:close/>
              </a:path>
            </a:pathLst>
          </a:custGeom>
          <a:solidFill>
            <a:srgbClr val="781D7E"/>
          </a:solidFill>
          <a:ln>
            <a:solidFill>
              <a:srgbClr val="781D7E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74123" tIns="174123" rIns="174123" bIns="174123" spcCol="1270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</a:rPr>
              <a:t>Корпоративный центр</a:t>
            </a: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29699" name="Picture 7" descr="C:\Documents and Settings\vladislav.maximov\My Documents\My Pictures\Копия Рисунок1.png"/>
          <p:cNvPicPr>
            <a:picLocks noChangeAspect="1" noChangeArrowheads="1"/>
          </p:cNvPicPr>
          <p:nvPr/>
        </p:nvPicPr>
        <p:blipFill>
          <a:blip r:embed="rId2"/>
          <a:srcRect t="-87354" b="-87354"/>
          <a:stretch>
            <a:fillRect/>
          </a:stretch>
        </p:blipFill>
        <p:spPr bwMode="auto">
          <a:xfrm>
            <a:off x="215900" y="1196975"/>
            <a:ext cx="8135938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Rectangle 24"/>
          <p:cNvSpPr txBox="1">
            <a:spLocks noChangeArrowheads="1"/>
          </p:cNvSpPr>
          <p:nvPr/>
        </p:nvSpPr>
        <p:spPr bwMode="auto">
          <a:xfrm>
            <a:off x="339725" y="87313"/>
            <a:ext cx="8682038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ru-RU" sz="3200" b="1">
                <a:solidFill>
                  <a:srgbClr val="781D7E"/>
                </a:solidFill>
                <a:cs typeface="Arial" charset="0"/>
              </a:rPr>
              <a:t>Внутренняя реорганизация РОСНАНО</a:t>
            </a:r>
            <a:endParaRPr lang="ru-RU" sz="3200" b="1">
              <a:solidFill>
                <a:srgbClr val="002B5C"/>
              </a:solidFill>
              <a:cs typeface="Arial" charset="0"/>
            </a:endParaRPr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2087563" y="1863725"/>
            <a:ext cx="4392612" cy="485775"/>
            <a:chOff x="2087662" y="1863675"/>
            <a:chExt cx="4392612" cy="485205"/>
          </a:xfrm>
        </p:grpSpPr>
        <p:cxnSp>
          <p:nvCxnSpPr>
            <p:cNvPr id="22" name="AutoShape 12"/>
            <p:cNvCxnSpPr>
              <a:cxnSpLocks noChangeShapeType="1"/>
            </p:cNvCxnSpPr>
            <p:nvPr/>
          </p:nvCxnSpPr>
          <p:spPr bwMode="auto">
            <a:xfrm rot="5400000">
              <a:off x="2917415" y="1033922"/>
              <a:ext cx="485205" cy="2144712"/>
            </a:xfrm>
            <a:prstGeom prst="bentConnector3">
              <a:avLst>
                <a:gd name="adj1" fmla="val 48148"/>
              </a:avLst>
            </a:prstGeom>
            <a:noFill/>
            <a:ln w="57150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 w="med" len="med"/>
              <a:tailEnd type="stealth" w="lg" len="med"/>
            </a:ln>
          </p:spPr>
        </p:cxnSp>
        <p:cxnSp>
          <p:nvCxnSpPr>
            <p:cNvPr id="23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5113721" y="982328"/>
              <a:ext cx="485205" cy="2247900"/>
            </a:xfrm>
            <a:prstGeom prst="bentConnector3">
              <a:avLst>
                <a:gd name="adj1" fmla="val 48148"/>
              </a:avLst>
            </a:prstGeom>
            <a:noFill/>
            <a:ln w="57150">
              <a:solidFill>
                <a:schemeClr val="tx2">
                  <a:lumMod val="50000"/>
                  <a:lumOff val="50000"/>
                </a:schemeClr>
              </a:solidFill>
              <a:miter lim="800000"/>
              <a:headEnd type="none" w="med" len="med"/>
              <a:tailEnd type="stealth" w="lg" len="med"/>
            </a:ln>
          </p:spPr>
        </p:cxnSp>
      </p:grpSp>
      <p:sp>
        <p:nvSpPr>
          <p:cNvPr id="25" name="Полилиния 24"/>
          <p:cNvSpPr/>
          <p:nvPr/>
        </p:nvSpPr>
        <p:spPr>
          <a:xfrm>
            <a:off x="179388" y="1347788"/>
            <a:ext cx="8208962" cy="496887"/>
          </a:xfrm>
          <a:custGeom>
            <a:avLst/>
            <a:gdLst>
              <a:gd name="connsiteX0" fmla="*/ 0 w 7668895"/>
              <a:gd name="connsiteY0" fmla="*/ 226974 h 1361818"/>
              <a:gd name="connsiteX1" fmla="*/ 66479 w 7668895"/>
              <a:gd name="connsiteY1" fmla="*/ 66479 h 1361818"/>
              <a:gd name="connsiteX2" fmla="*/ 226974 w 7668895"/>
              <a:gd name="connsiteY2" fmla="*/ 0 h 1361818"/>
              <a:gd name="connsiteX3" fmla="*/ 7441921 w 7668895"/>
              <a:gd name="connsiteY3" fmla="*/ 0 h 1361818"/>
              <a:gd name="connsiteX4" fmla="*/ 7602416 w 7668895"/>
              <a:gd name="connsiteY4" fmla="*/ 66479 h 1361818"/>
              <a:gd name="connsiteX5" fmla="*/ 7668895 w 7668895"/>
              <a:gd name="connsiteY5" fmla="*/ 226974 h 1361818"/>
              <a:gd name="connsiteX6" fmla="*/ 7668895 w 7668895"/>
              <a:gd name="connsiteY6" fmla="*/ 1134844 h 1361818"/>
              <a:gd name="connsiteX7" fmla="*/ 7602416 w 7668895"/>
              <a:gd name="connsiteY7" fmla="*/ 1295339 h 1361818"/>
              <a:gd name="connsiteX8" fmla="*/ 7441921 w 7668895"/>
              <a:gd name="connsiteY8" fmla="*/ 1361818 h 1361818"/>
              <a:gd name="connsiteX9" fmla="*/ 226974 w 7668895"/>
              <a:gd name="connsiteY9" fmla="*/ 1361818 h 1361818"/>
              <a:gd name="connsiteX10" fmla="*/ 66479 w 7668895"/>
              <a:gd name="connsiteY10" fmla="*/ 1295339 h 1361818"/>
              <a:gd name="connsiteX11" fmla="*/ 0 w 7668895"/>
              <a:gd name="connsiteY11" fmla="*/ 1134844 h 1361818"/>
              <a:gd name="connsiteX12" fmla="*/ 0 w 7668895"/>
              <a:gd name="connsiteY12" fmla="*/ 226974 h 136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668895" h="1361818">
                <a:moveTo>
                  <a:pt x="0" y="226974"/>
                </a:moveTo>
                <a:cubicBezTo>
                  <a:pt x="0" y="166777"/>
                  <a:pt x="23913" y="109045"/>
                  <a:pt x="66479" y="66479"/>
                </a:cubicBezTo>
                <a:cubicBezTo>
                  <a:pt x="109045" y="23913"/>
                  <a:pt x="166777" y="0"/>
                  <a:pt x="226974" y="0"/>
                </a:cubicBezTo>
                <a:lnTo>
                  <a:pt x="7441921" y="0"/>
                </a:lnTo>
                <a:cubicBezTo>
                  <a:pt x="7502118" y="0"/>
                  <a:pt x="7559850" y="23913"/>
                  <a:pt x="7602416" y="66479"/>
                </a:cubicBezTo>
                <a:cubicBezTo>
                  <a:pt x="7644982" y="109045"/>
                  <a:pt x="7668895" y="166777"/>
                  <a:pt x="7668895" y="226974"/>
                </a:cubicBezTo>
                <a:lnTo>
                  <a:pt x="7668895" y="1134844"/>
                </a:lnTo>
                <a:cubicBezTo>
                  <a:pt x="7668895" y="1195041"/>
                  <a:pt x="7644982" y="1252773"/>
                  <a:pt x="7602416" y="1295339"/>
                </a:cubicBezTo>
                <a:cubicBezTo>
                  <a:pt x="7559850" y="1337905"/>
                  <a:pt x="7502118" y="1361818"/>
                  <a:pt x="7441921" y="1361818"/>
                </a:cubicBezTo>
                <a:lnTo>
                  <a:pt x="226974" y="1361818"/>
                </a:lnTo>
                <a:cubicBezTo>
                  <a:pt x="166777" y="1361818"/>
                  <a:pt x="109045" y="1337905"/>
                  <a:pt x="66479" y="1295339"/>
                </a:cubicBezTo>
                <a:cubicBezTo>
                  <a:pt x="23913" y="1252773"/>
                  <a:pt x="0" y="1195041"/>
                  <a:pt x="0" y="1134844"/>
                </a:cubicBezTo>
                <a:lnTo>
                  <a:pt x="0" y="226974"/>
                </a:lnTo>
                <a:close/>
              </a:path>
            </a:pathLst>
          </a:custGeom>
          <a:solidFill>
            <a:srgbClr val="009DD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438" tIns="127438" rIns="127438" bIns="127438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/>
              <a:t>ОАО «РОСНАНО»</a:t>
            </a:r>
            <a:endParaRPr lang="ru-RU" sz="2400" b="1" dirty="0"/>
          </a:p>
        </p:txBody>
      </p:sp>
      <p:sp>
        <p:nvSpPr>
          <p:cNvPr id="28" name="TextBox 5"/>
          <p:cNvSpPr txBox="1">
            <a:spLocks noChangeArrowheads="1"/>
          </p:cNvSpPr>
          <p:nvPr/>
        </p:nvSpPr>
        <p:spPr bwMode="auto">
          <a:xfrm>
            <a:off x="196850" y="3105150"/>
            <a:ext cx="3997325" cy="16906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90033"/>
              </a:buClr>
              <a:buFont typeface="Franklin Gothic Medium" pitchFamily="34" charset="0"/>
              <a:buChar char="Ø"/>
              <a:defRPr/>
            </a:pPr>
            <a:r>
              <a:rPr lang="ru-RU" sz="1400">
                <a:latin typeface="Arial" charset="0"/>
              </a:rPr>
              <a:t>Формирование и управление портфелем инвестиционных проектов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90033"/>
              </a:buClr>
              <a:buFont typeface="Franklin Gothic Medium" pitchFamily="34" charset="0"/>
              <a:buChar char="Ø"/>
              <a:defRPr/>
            </a:pPr>
            <a:endParaRPr lang="ru-RU" sz="1400">
              <a:latin typeface="Arial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90033"/>
              </a:buClr>
              <a:buFont typeface="Franklin Gothic Medium" pitchFamily="34" charset="0"/>
              <a:buChar char="Ø"/>
              <a:defRPr/>
            </a:pPr>
            <a:r>
              <a:rPr lang="ru-RU" sz="1400">
                <a:latin typeface="Arial" charset="0"/>
              </a:rPr>
              <a:t>Участие в управлении проектными компаниями</a:t>
            </a:r>
          </a:p>
        </p:txBody>
      </p:sp>
      <p:sp>
        <p:nvSpPr>
          <p:cNvPr id="32" name="TextBox 7"/>
          <p:cNvSpPr txBox="1">
            <a:spLocks noChangeArrowheads="1"/>
          </p:cNvSpPr>
          <p:nvPr/>
        </p:nvSpPr>
        <p:spPr bwMode="auto">
          <a:xfrm>
            <a:off x="4356100" y="3105150"/>
            <a:ext cx="3995738" cy="16922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Medium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90033"/>
              </a:buClr>
              <a:buFont typeface="Franklin Gothic Medium" pitchFamily="34" charset="0"/>
              <a:buChar char="Ø"/>
              <a:defRPr/>
            </a:pPr>
            <a:r>
              <a:rPr lang="ru-RU" sz="1400" dirty="0">
                <a:latin typeface="Arial" charset="0"/>
              </a:rPr>
              <a:t>Разработка стратегии деятельности </a:t>
            </a:r>
            <a:r>
              <a:rPr lang="ru-RU" sz="1400" dirty="0" smtClean="0">
                <a:latin typeface="Arial" charset="0"/>
              </a:rPr>
              <a:t>  </a:t>
            </a:r>
            <a:r>
              <a:rPr lang="ru-RU" sz="1400" dirty="0">
                <a:latin typeface="Arial" charset="0"/>
              </a:rPr>
              <a:t>ОАО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90033"/>
              </a:buClr>
              <a:buFont typeface="Franklin Gothic Medium" pitchFamily="34" charset="0"/>
              <a:buChar char="Ø"/>
              <a:defRPr/>
            </a:pPr>
            <a:r>
              <a:rPr lang="ru-RU" sz="1400" dirty="0">
                <a:latin typeface="Arial" charset="0"/>
              </a:rPr>
              <a:t>Планирование и бюджетирование деятельности </a:t>
            </a:r>
            <a:r>
              <a:rPr lang="ru-RU" sz="1400" dirty="0" smtClean="0">
                <a:latin typeface="Arial" charset="0"/>
              </a:rPr>
              <a:t> ОАО</a:t>
            </a:r>
            <a:endParaRPr lang="ru-RU" sz="1400" dirty="0">
              <a:latin typeface="Arial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990033"/>
              </a:buClr>
              <a:buFont typeface="Franklin Gothic Medium" pitchFamily="34" charset="0"/>
              <a:buChar char="Ø"/>
              <a:defRPr/>
            </a:pPr>
            <a:r>
              <a:rPr lang="ru-RU" sz="1400" dirty="0">
                <a:latin typeface="Arial" charset="0"/>
              </a:rPr>
              <a:t>Корпоративная политика, безопасность, </a:t>
            </a:r>
            <a:r>
              <a:rPr lang="en-US" sz="1400" dirty="0">
                <a:latin typeface="Arial" charset="0"/>
              </a:rPr>
              <a:t>PR</a:t>
            </a:r>
            <a:r>
              <a:rPr lang="ru-RU" sz="1400" dirty="0">
                <a:latin typeface="Arial" charset="0"/>
              </a:rPr>
              <a:t>, </a:t>
            </a:r>
            <a:r>
              <a:rPr lang="en-US" sz="1400" dirty="0">
                <a:latin typeface="Arial" charset="0"/>
              </a:rPr>
              <a:t>GR</a:t>
            </a:r>
            <a:r>
              <a:rPr lang="ru-RU" sz="1400" dirty="0">
                <a:latin typeface="Arial" charset="0"/>
              </a:rPr>
              <a:t>, международная политика и др.</a:t>
            </a:r>
          </a:p>
        </p:txBody>
      </p:sp>
      <p:graphicFrame>
        <p:nvGraphicFramePr>
          <p:cNvPr id="34" name="Схема 33"/>
          <p:cNvGraphicFramePr/>
          <p:nvPr/>
        </p:nvGraphicFramePr>
        <p:xfrm>
          <a:off x="179512" y="4941168"/>
          <a:ext cx="813690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6" name="Rectangle 16"/>
          <p:cNvSpPr>
            <a:spLocks noChangeArrowheads="1"/>
          </p:cNvSpPr>
          <p:nvPr/>
        </p:nvSpPr>
        <p:spPr bwMode="auto">
          <a:xfrm>
            <a:off x="6732588" y="6308725"/>
            <a:ext cx="1511300" cy="360363"/>
          </a:xfrm>
          <a:prstGeom prst="rect">
            <a:avLst/>
          </a:prstGeom>
          <a:solidFill>
            <a:schemeClr val="bg1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25" grpId="0" animBg="1"/>
      <p:bldP spid="28" grpId="0" build="p" animBg="1"/>
      <p:bldP spid="32" grpId="0" build="p" animBg="1"/>
      <p:bldGraphic spid="3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0" y="109538"/>
            <a:ext cx="8715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Стратегическое значение региональной политики</a:t>
            </a:r>
            <a:r>
              <a:rPr lang="en-US" sz="2000">
                <a:solidFill>
                  <a:schemeClr val="accent2"/>
                </a:solidFill>
              </a:rPr>
              <a:t> </a:t>
            </a:r>
            <a:r>
              <a:rPr lang="ru-RU" sz="2000">
                <a:solidFill>
                  <a:schemeClr val="accent2"/>
                </a:solidFill>
              </a:rPr>
              <a:t>РОСНАНО</a:t>
            </a:r>
          </a:p>
        </p:txBody>
      </p:sp>
      <p:sp>
        <p:nvSpPr>
          <p:cNvPr id="30722" name="Скругленный прямоугольник 11"/>
          <p:cNvSpPr>
            <a:spLocks noChangeArrowheads="1"/>
          </p:cNvSpPr>
          <p:nvPr/>
        </p:nvSpPr>
        <p:spPr bwMode="auto">
          <a:xfrm>
            <a:off x="1000125" y="785813"/>
            <a:ext cx="1857375" cy="785812"/>
          </a:xfrm>
          <a:prstGeom prst="roundRect">
            <a:avLst>
              <a:gd name="adj" fmla="val 16667"/>
            </a:avLst>
          </a:prstGeom>
          <a:solidFill>
            <a:srgbClr val="FE948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b="1"/>
              <a:t>РОСНАНО</a:t>
            </a:r>
          </a:p>
        </p:txBody>
      </p:sp>
      <p:sp>
        <p:nvSpPr>
          <p:cNvPr id="30723" name="Скругленный прямоугольник 12"/>
          <p:cNvSpPr>
            <a:spLocks noChangeArrowheads="1"/>
          </p:cNvSpPr>
          <p:nvPr/>
        </p:nvSpPr>
        <p:spPr bwMode="auto">
          <a:xfrm>
            <a:off x="5715000" y="785813"/>
            <a:ext cx="2000250" cy="785812"/>
          </a:xfrm>
          <a:prstGeom prst="roundRect">
            <a:avLst>
              <a:gd name="adj" fmla="val 16667"/>
            </a:avLst>
          </a:prstGeom>
          <a:solidFill>
            <a:srgbClr val="FE948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b="1"/>
              <a:t>Регионы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14313" y="3071813"/>
            <a:ext cx="1785937" cy="178593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ea typeface="Geneva" charset="-128"/>
                <a:cs typeface="+mn-cs"/>
              </a:rPr>
              <a:t>Объем продаж  российской продукции наноиндустрии</a:t>
            </a:r>
          </a:p>
          <a:p>
            <a:pPr algn="ctr">
              <a:defRPr/>
            </a:pPr>
            <a:endParaRPr lang="ru-RU" sz="1600" dirty="0">
              <a:latin typeface="Arial" pitchFamily="34" charset="0"/>
              <a:ea typeface="Geneva" charset="-128"/>
              <a:cs typeface="+mn-cs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0033CC"/>
                </a:solidFill>
                <a:latin typeface="Arial" pitchFamily="34" charset="0"/>
                <a:ea typeface="Geneva" charset="-128"/>
                <a:cs typeface="+mn-cs"/>
              </a:rPr>
              <a:t>900 млрд.руб.</a:t>
            </a:r>
            <a:endParaRPr lang="ru-RU" sz="1600" b="1" dirty="0">
              <a:solidFill>
                <a:srgbClr val="0033CC"/>
              </a:solidFill>
              <a:ea typeface="Geneva" charset="-128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42875" y="2214563"/>
            <a:ext cx="3857625" cy="5000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300" dirty="0">
                <a:ea typeface="Geneva" charset="-128"/>
                <a:cs typeface="+mn-cs"/>
              </a:rPr>
              <a:t>Финансирование инфраструктурных проектов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42875" y="5295900"/>
            <a:ext cx="3857625" cy="5619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300" dirty="0">
                <a:ea typeface="Geneva" charset="-128"/>
                <a:cs typeface="+mn-cs"/>
              </a:rPr>
              <a:t>Финансирование проектов в области образования и популяризации</a:t>
            </a:r>
            <a:r>
              <a:rPr lang="en-US" sz="1300" dirty="0">
                <a:ea typeface="Geneva" charset="-128"/>
                <a:cs typeface="+mn-cs"/>
              </a:rPr>
              <a:t> </a:t>
            </a:r>
            <a:r>
              <a:rPr lang="ru-RU" sz="1300" dirty="0" err="1">
                <a:ea typeface="Geneva" charset="-128"/>
                <a:cs typeface="+mn-cs"/>
              </a:rPr>
              <a:t>наноиндустрии</a:t>
            </a:r>
            <a:endParaRPr lang="ru-RU" sz="1300" dirty="0">
              <a:ea typeface="Geneva" charset="-128"/>
              <a:cs typeface="+mn-cs"/>
            </a:endParaRPr>
          </a:p>
        </p:txBody>
      </p:sp>
      <p:cxnSp>
        <p:nvCxnSpPr>
          <p:cNvPr id="30727" name="Прямая соединительная линия 17"/>
          <p:cNvCxnSpPr>
            <a:cxnSpLocks noChangeShapeType="1"/>
            <a:endCxn id="14" idx="0"/>
          </p:cNvCxnSpPr>
          <p:nvPr/>
        </p:nvCxnSpPr>
        <p:spPr bwMode="auto">
          <a:xfrm rot="5400000">
            <a:off x="982663" y="2911475"/>
            <a:ext cx="285750" cy="34925"/>
          </a:xfrm>
          <a:prstGeom prst="line">
            <a:avLst/>
          </a:prstGeom>
          <a:noFill/>
          <a:ln w="76200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30728" name="Прямая соединительная линия 20"/>
          <p:cNvCxnSpPr>
            <a:cxnSpLocks noChangeShapeType="1"/>
            <a:stCxn id="14" idx="2"/>
          </p:cNvCxnSpPr>
          <p:nvPr/>
        </p:nvCxnSpPr>
        <p:spPr bwMode="auto">
          <a:xfrm rot="16200000" flipH="1">
            <a:off x="875506" y="5090319"/>
            <a:ext cx="500063" cy="34925"/>
          </a:xfrm>
          <a:prstGeom prst="line">
            <a:avLst/>
          </a:prstGeom>
          <a:noFill/>
          <a:ln w="76200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30729" name="Прямая со стрелкой 24"/>
          <p:cNvCxnSpPr>
            <a:cxnSpLocks noChangeShapeType="1"/>
          </p:cNvCxnSpPr>
          <p:nvPr/>
        </p:nvCxnSpPr>
        <p:spPr bwMode="auto">
          <a:xfrm rot="5400000" flipH="1" flipV="1">
            <a:off x="1964531" y="3321844"/>
            <a:ext cx="357188" cy="2857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Прямоугольник 25"/>
          <p:cNvSpPr/>
          <p:nvPr/>
        </p:nvSpPr>
        <p:spPr bwMode="auto">
          <a:xfrm>
            <a:off x="2286000" y="3000375"/>
            <a:ext cx="1643063" cy="10001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ea typeface="Geneva" charset="-128"/>
                <a:cs typeface="+mn-cs"/>
              </a:rPr>
              <a:t>Проекты РОСНАНО</a:t>
            </a:r>
          </a:p>
          <a:p>
            <a:pPr algn="ctr">
              <a:defRPr/>
            </a:pPr>
            <a:endParaRPr lang="ru-RU" sz="800" dirty="0">
              <a:latin typeface="Arial" pitchFamily="34" charset="0"/>
              <a:ea typeface="Geneva" charset="-128"/>
              <a:cs typeface="+mn-cs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0033CC"/>
                </a:solidFill>
                <a:latin typeface="Arial" pitchFamily="34" charset="0"/>
                <a:ea typeface="Geneva" charset="-128"/>
                <a:cs typeface="+mn-cs"/>
              </a:rPr>
              <a:t>300 млрд.руб.</a:t>
            </a:r>
            <a:endParaRPr lang="ru-RU" sz="1600" b="1" dirty="0">
              <a:solidFill>
                <a:srgbClr val="0033CC"/>
              </a:solidFill>
              <a:ea typeface="Geneva" charset="-128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2286000" y="4000500"/>
            <a:ext cx="1643063" cy="10715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ea typeface="Geneva" charset="-128"/>
                <a:cs typeface="+mn-cs"/>
              </a:rPr>
              <a:t>Другие проекты</a:t>
            </a:r>
          </a:p>
          <a:p>
            <a:pPr algn="ctr">
              <a:defRPr/>
            </a:pPr>
            <a:endParaRPr lang="ru-RU" sz="800" dirty="0">
              <a:latin typeface="Arial" pitchFamily="34" charset="0"/>
              <a:ea typeface="Geneva" charset="-128"/>
              <a:cs typeface="+mn-cs"/>
            </a:endParaRPr>
          </a:p>
          <a:p>
            <a:pPr algn="ctr">
              <a:defRPr/>
            </a:pPr>
            <a:r>
              <a:rPr lang="ru-RU" sz="1600" dirty="0">
                <a:solidFill>
                  <a:srgbClr val="0033CC"/>
                </a:solidFill>
                <a:latin typeface="Arial" pitchFamily="34" charset="0"/>
                <a:ea typeface="Geneva" charset="-128"/>
                <a:cs typeface="+mn-cs"/>
              </a:rPr>
              <a:t>600 млрд.руб.</a:t>
            </a:r>
            <a:endParaRPr lang="ru-RU" sz="1600" b="1" dirty="0">
              <a:solidFill>
                <a:srgbClr val="0033CC"/>
              </a:solidFill>
              <a:ea typeface="Geneva" charset="-128"/>
              <a:cs typeface="+mn-cs"/>
            </a:endParaRPr>
          </a:p>
        </p:txBody>
      </p:sp>
      <p:cxnSp>
        <p:nvCxnSpPr>
          <p:cNvPr id="30732" name="Прямая со стрелкой 27"/>
          <p:cNvCxnSpPr>
            <a:cxnSpLocks noChangeShapeType="1"/>
            <a:endCxn id="27" idx="1"/>
          </p:cNvCxnSpPr>
          <p:nvPr/>
        </p:nvCxnSpPr>
        <p:spPr bwMode="auto">
          <a:xfrm>
            <a:off x="2000250" y="4286250"/>
            <a:ext cx="285750" cy="2508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733" name="TextBox 31"/>
          <p:cNvSpPr txBox="1">
            <a:spLocks noChangeArrowheads="1"/>
          </p:cNvSpPr>
          <p:nvPr/>
        </p:nvSpPr>
        <p:spPr bwMode="auto">
          <a:xfrm>
            <a:off x="214313" y="1844675"/>
            <a:ext cx="3714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Основные показатели к 2015 г.</a:t>
            </a:r>
          </a:p>
        </p:txBody>
      </p:sp>
      <p:sp>
        <p:nvSpPr>
          <p:cNvPr id="30734" name="Прямоугольник 32"/>
          <p:cNvSpPr>
            <a:spLocks noChangeArrowheads="1"/>
          </p:cNvSpPr>
          <p:nvPr/>
        </p:nvSpPr>
        <p:spPr bwMode="auto">
          <a:xfrm>
            <a:off x="71438" y="1857375"/>
            <a:ext cx="4000500" cy="41433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b="1"/>
          </a:p>
        </p:txBody>
      </p:sp>
      <p:sp>
        <p:nvSpPr>
          <p:cNvPr id="30735" name="TextBox 42"/>
          <p:cNvSpPr txBox="1">
            <a:spLocks noChangeArrowheads="1"/>
          </p:cNvSpPr>
          <p:nvPr/>
        </p:nvSpPr>
        <p:spPr bwMode="auto">
          <a:xfrm>
            <a:off x="5000625" y="1844675"/>
            <a:ext cx="3357563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 b="1"/>
              <a:t>Возможности влияния региональных властей</a:t>
            </a:r>
          </a:p>
          <a:p>
            <a:endParaRPr lang="ru-RU" sz="1700"/>
          </a:p>
          <a:p>
            <a:pPr>
              <a:spcBef>
                <a:spcPts val="600"/>
              </a:spcBef>
              <a:buClr>
                <a:schemeClr val="accent2"/>
              </a:buClr>
              <a:buSzPct val="120000"/>
              <a:buFont typeface="Arial" charset="0"/>
              <a:buChar char="•"/>
            </a:pPr>
            <a:r>
              <a:rPr lang="ru-RU" sz="1700"/>
              <a:t> Льготы и преференции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120000"/>
              <a:buFont typeface="Arial" charset="0"/>
              <a:buChar char="•"/>
            </a:pPr>
            <a:r>
              <a:rPr lang="ru-RU" sz="1700"/>
              <a:t> Инфраструктурная поддержка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120000"/>
              <a:buFont typeface="Arial" charset="0"/>
              <a:buChar char="•"/>
            </a:pPr>
            <a:r>
              <a:rPr lang="ru-RU" sz="1700"/>
              <a:t> Административные процедуры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120000"/>
              <a:buFont typeface="Arial" charset="0"/>
              <a:buChar char="•"/>
            </a:pPr>
            <a:r>
              <a:rPr lang="ru-RU" sz="1700"/>
              <a:t> Бюджетная поддержка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120000"/>
              <a:buFont typeface="Arial" charset="0"/>
              <a:buChar char="•"/>
            </a:pPr>
            <a:r>
              <a:rPr lang="ru-RU" sz="1700"/>
              <a:t> Региональные государственные закупки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120000"/>
              <a:buFont typeface="Arial" charset="0"/>
              <a:buChar char="•"/>
            </a:pPr>
            <a:r>
              <a:rPr lang="ru-RU" sz="1700"/>
              <a:t> Информационная поддержка</a:t>
            </a:r>
          </a:p>
        </p:txBody>
      </p:sp>
      <p:sp>
        <p:nvSpPr>
          <p:cNvPr id="30736" name="Прямоугольник 43"/>
          <p:cNvSpPr>
            <a:spLocks noChangeArrowheads="1"/>
          </p:cNvSpPr>
          <p:nvPr/>
        </p:nvSpPr>
        <p:spPr bwMode="auto">
          <a:xfrm>
            <a:off x="4929188" y="1857375"/>
            <a:ext cx="3500437" cy="41433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b="1"/>
          </a:p>
        </p:txBody>
      </p:sp>
      <p:sp>
        <p:nvSpPr>
          <p:cNvPr id="30737" name="Стрелка вправо 44"/>
          <p:cNvSpPr>
            <a:spLocks noChangeArrowheads="1"/>
          </p:cNvSpPr>
          <p:nvPr/>
        </p:nvSpPr>
        <p:spPr bwMode="auto">
          <a:xfrm rot="10800000">
            <a:off x="3929063" y="2714625"/>
            <a:ext cx="1000125" cy="2428875"/>
          </a:xfrm>
          <a:prstGeom prst="rightArrow">
            <a:avLst>
              <a:gd name="adj1" fmla="val 82963"/>
              <a:gd name="adj2" fmla="val 58319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b="1"/>
          </a:p>
        </p:txBody>
      </p:sp>
      <p:sp>
        <p:nvSpPr>
          <p:cNvPr id="30738" name="Стрелка вправо 45"/>
          <p:cNvSpPr>
            <a:spLocks noChangeArrowheads="1"/>
          </p:cNvSpPr>
          <p:nvPr/>
        </p:nvSpPr>
        <p:spPr bwMode="auto">
          <a:xfrm>
            <a:off x="2928938" y="785813"/>
            <a:ext cx="2714625" cy="785812"/>
          </a:xfrm>
          <a:prstGeom prst="rightArrow">
            <a:avLst>
              <a:gd name="adj1" fmla="val 79685"/>
              <a:gd name="adj2" fmla="val 58327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b="1"/>
              <a:t>Региональная политика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73"/>
          <p:cNvSpPr txBox="1">
            <a:spLocks noChangeArrowheads="1"/>
          </p:cNvSpPr>
          <p:nvPr/>
        </p:nvSpPr>
        <p:spPr bwMode="auto">
          <a:xfrm>
            <a:off x="6084168" y="1881406"/>
            <a:ext cx="203848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atin typeface="+mn-lt"/>
              </a:rPr>
              <a:t>Итого </a:t>
            </a:r>
          </a:p>
          <a:p>
            <a:pPr algn="ctr">
              <a:defRPr/>
            </a:pPr>
            <a:r>
              <a:rPr lang="ru-RU" sz="2000" b="1" dirty="0">
                <a:latin typeface="+mn-lt"/>
              </a:rPr>
              <a:t>в 2008-2015 гг.: </a:t>
            </a:r>
          </a:p>
          <a:p>
            <a:pPr algn="ctr">
              <a:defRPr/>
            </a:pP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292</a:t>
            </a: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algn="ctr">
              <a:defRPr/>
            </a:pPr>
            <a:r>
              <a:rPr lang="ru-RU" sz="2000" b="1" dirty="0">
                <a:latin typeface="+mn-lt"/>
              </a:rPr>
              <a:t>млрд.рублей</a:t>
            </a:r>
            <a:endParaRPr lang="ru-RU" b="1" dirty="0">
              <a:latin typeface="+mn-lt"/>
            </a:endParaRP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461963" y="92075"/>
            <a:ext cx="8682037" cy="966788"/>
          </a:xfrm>
          <a:scene3d>
            <a:camera prst="perspectiveFront"/>
            <a:lightRig rig="threePt" dir="t"/>
          </a:scene3d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rgbClr val="781D7E"/>
                </a:solidFill>
              </a:rPr>
              <a:t>Гарантированные финансовые ресурсы </a:t>
            </a:r>
            <a:endParaRPr lang="ru-RU" sz="3200" dirty="0">
              <a:solidFill>
                <a:srgbClr val="781D7E"/>
              </a:solidFill>
            </a:endParaRPr>
          </a:p>
        </p:txBody>
      </p:sp>
      <p:pic>
        <p:nvPicPr>
          <p:cNvPr id="25" name="Picture 7" descr="C:\Documents and Settings\vladislav.maximov\My Documents\My Pictures\Копия Рисунок1.png"/>
          <p:cNvPicPr>
            <a:picLocks noChangeAspect="1" noChangeArrowheads="1"/>
          </p:cNvPicPr>
          <p:nvPr/>
        </p:nvPicPr>
        <p:blipFill>
          <a:blip r:embed="rId3" cstate="screen"/>
          <a:srcRect t="-87354" b="-87354"/>
          <a:stretch>
            <a:fillRect/>
          </a:stretch>
        </p:blipFill>
        <p:spPr bwMode="auto">
          <a:xfrm flipV="1">
            <a:off x="216433" y="1196752"/>
            <a:ext cx="8136000" cy="85398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  <p:graphicFrame>
        <p:nvGraphicFramePr>
          <p:cNvPr id="26" name="Диаграмма 25"/>
          <p:cNvGraphicFramePr>
            <a:graphicFrameLocks/>
          </p:cNvGraphicFramePr>
          <p:nvPr/>
        </p:nvGraphicFramePr>
        <p:xfrm>
          <a:off x="-3175" y="1143000"/>
          <a:ext cx="6197600" cy="520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 rot="5400000">
            <a:off x="1601788" y="3951287"/>
            <a:ext cx="1081088" cy="36513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258888" y="5734050"/>
            <a:ext cx="58801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i="1" dirty="0">
                <a:latin typeface="+mn-lt"/>
              </a:rPr>
              <a:t>в т.ч. облигации, размещенные в 2010 году – 33 </a:t>
            </a:r>
            <a:r>
              <a:rPr lang="ru-RU" sz="1600" i="1" dirty="0" err="1">
                <a:latin typeface="+mn-lt"/>
              </a:rPr>
              <a:t>млрд.руб</a:t>
            </a:r>
            <a:r>
              <a:rPr lang="ru-RU" sz="1600" i="1" dirty="0">
                <a:latin typeface="+mn-lt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19250" y="3716338"/>
            <a:ext cx="5270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i="1" dirty="0">
                <a:solidFill>
                  <a:srgbClr val="FDFDFD"/>
                </a:solidFill>
                <a:latin typeface="+mn-lt"/>
              </a:rPr>
              <a:t>33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39750" y="908050"/>
          <a:ext cx="7704138" cy="5057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085"/>
                <a:gridCol w="5702053"/>
              </a:tblGrid>
              <a:tr h="1737358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с Порядком и условиями финансирования ОАО «РОСНАНО» основным инструментом поддержки проектов является финансирование через участие в уставных капиталах проектных компаний.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</a:tr>
              <a:tr h="1286974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исключительных случаях возможны другие формы участия Корпорации в проектах.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</a:tr>
              <a:tr h="36575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</a:tr>
              <a:tr h="166768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Основные критерии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  <a:tc>
                  <a:txBody>
                    <a:bodyPr/>
                    <a:lstStyle/>
                    <a:p>
                      <a:pPr marL="0" indent="174625">
                        <a:buClr>
                          <a:srgbClr val="FFC00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Экономическая эффективность</a:t>
                      </a:r>
                    </a:p>
                    <a:p>
                      <a:pPr marL="0" indent="174625">
                        <a:buClr>
                          <a:srgbClr val="FFC00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Возвратность</a:t>
                      </a:r>
                    </a:p>
                    <a:p>
                      <a:pPr marL="0" indent="174625">
                        <a:buClr>
                          <a:srgbClr val="FFC00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Наличие «нано»</a:t>
                      </a:r>
                    </a:p>
                    <a:p>
                      <a:pPr marL="0" indent="174625">
                        <a:buClr>
                          <a:srgbClr val="FFC000"/>
                        </a:buClr>
                        <a:buFont typeface="Wingdings" pitchFamily="2" charset="2"/>
                        <a:buChar char="§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Возможности «выхода»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noFill/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 </a:t>
            </a:r>
            <a:endParaRPr lang="sv-SE" dirty="0"/>
          </a:p>
          <a:p>
            <a:pPr>
              <a:defRPr/>
            </a:pPr>
            <a:endParaRPr lang="sv-SE" dirty="0"/>
          </a:p>
        </p:txBody>
      </p:sp>
      <p:sp>
        <p:nvSpPr>
          <p:cNvPr id="34835" name="Заголовок 1"/>
          <p:cNvSpPr txBox="1">
            <a:spLocks/>
          </p:cNvSpPr>
          <p:nvPr/>
        </p:nvSpPr>
        <p:spPr bwMode="auto">
          <a:xfrm>
            <a:off x="179388" y="282575"/>
            <a:ext cx="86820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algn="ctr"/>
            <a:r>
              <a:rPr lang="ru-RU" sz="3200" b="1">
                <a:solidFill>
                  <a:srgbClr val="800080"/>
                </a:solidFill>
                <a:latin typeface="Franklin Gothic Medium" pitchFamily="34" charset="0"/>
              </a:rPr>
              <a:t>Инструменты финансирования</a:t>
            </a:r>
            <a:endParaRPr lang="ru-RU" b="1">
              <a:solidFill>
                <a:srgbClr val="FF0000"/>
              </a:solidFill>
              <a:latin typeface="Franklin Gothic Medium" pitchFamily="34" charset="0"/>
            </a:endParaRPr>
          </a:p>
        </p:txBody>
      </p:sp>
      <p:pic>
        <p:nvPicPr>
          <p:cNvPr id="34836" name="Picture 4" descr="http://banknota.org/wp-content/uploads/2010/08/kredi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492375"/>
            <a:ext cx="95408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7" name="Picture 6" descr="http://www.bestfs.co.uk/images/life_buo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2420938"/>
            <a:ext cx="8048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8" name="TextBox 26"/>
          <p:cNvSpPr txBox="1">
            <a:spLocks noChangeArrowheads="1"/>
          </p:cNvSpPr>
          <p:nvPr/>
        </p:nvSpPr>
        <p:spPr bwMode="auto">
          <a:xfrm>
            <a:off x="323850" y="1844675"/>
            <a:ext cx="20002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latin typeface="Franklin Gothic Medium" pitchFamily="34" charset="0"/>
              </a:rPr>
              <a:t>Участие в уставных </a:t>
            </a:r>
          </a:p>
          <a:p>
            <a:pPr algn="ctr"/>
            <a:r>
              <a:rPr lang="ru-RU" sz="1600">
                <a:latin typeface="Franklin Gothic Medium" pitchFamily="34" charset="0"/>
              </a:rPr>
              <a:t>капиталах</a:t>
            </a:r>
          </a:p>
        </p:txBody>
      </p:sp>
      <p:sp>
        <p:nvSpPr>
          <p:cNvPr id="34839" name="TextBox 27"/>
          <p:cNvSpPr txBox="1">
            <a:spLocks noChangeArrowheads="1"/>
          </p:cNvSpPr>
          <p:nvPr/>
        </p:nvSpPr>
        <p:spPr bwMode="auto">
          <a:xfrm>
            <a:off x="280988" y="3141663"/>
            <a:ext cx="11985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100">
                <a:latin typeface="Franklin Gothic Medium" pitchFamily="34" charset="0"/>
              </a:rPr>
              <a:t>Предоставление</a:t>
            </a:r>
          </a:p>
          <a:p>
            <a:pPr algn="ctr"/>
            <a:r>
              <a:rPr lang="ru-RU" sz="1100">
                <a:latin typeface="Franklin Gothic Medium" pitchFamily="34" charset="0"/>
              </a:rPr>
              <a:t>займов</a:t>
            </a:r>
          </a:p>
        </p:txBody>
      </p:sp>
      <p:sp>
        <p:nvSpPr>
          <p:cNvPr id="34840" name="TextBox 28"/>
          <p:cNvSpPr txBox="1">
            <a:spLocks noChangeArrowheads="1"/>
          </p:cNvSpPr>
          <p:nvPr/>
        </p:nvSpPr>
        <p:spPr bwMode="auto">
          <a:xfrm>
            <a:off x="1258888" y="3141663"/>
            <a:ext cx="10699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100">
                <a:latin typeface="Franklin Gothic Medium" pitchFamily="34" charset="0"/>
              </a:rPr>
              <a:t>Выдача </a:t>
            </a:r>
          </a:p>
          <a:p>
            <a:pPr algn="ctr"/>
            <a:r>
              <a:rPr lang="ru-RU" sz="1100">
                <a:latin typeface="Franklin Gothic Medium" pitchFamily="34" charset="0"/>
              </a:rPr>
              <a:t>поручительств</a:t>
            </a:r>
          </a:p>
        </p:txBody>
      </p:sp>
      <p:pic>
        <p:nvPicPr>
          <p:cNvPr id="34841" name="Picture 8" descr="http://www.tgc1.ru/uploads/pics/Shareholders_ru_01.PNG"/>
          <p:cNvPicPr>
            <a:picLocks noChangeAspect="1" noChangeArrowheads="1"/>
          </p:cNvPicPr>
          <p:nvPr/>
        </p:nvPicPr>
        <p:blipFill>
          <a:blip r:embed="rId5"/>
          <a:srcRect r="39418"/>
          <a:stretch>
            <a:fillRect/>
          </a:stretch>
        </p:blipFill>
        <p:spPr bwMode="auto">
          <a:xfrm>
            <a:off x="900113" y="908050"/>
            <a:ext cx="935037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461964" y="92075"/>
            <a:ext cx="7724385" cy="966788"/>
          </a:xfrm>
          <a:scene3d>
            <a:camera prst="perspectiveFront"/>
            <a:lightRig rig="threePt" dir="t"/>
          </a:scene3d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rgbClr val="781D7E"/>
                </a:solidFill>
              </a:rPr>
              <a:t>Финансирование проектов</a:t>
            </a:r>
            <a:endParaRPr lang="ru-RU" b="1" dirty="0">
              <a:solidFill>
                <a:srgbClr val="781D7E"/>
              </a:solidFill>
            </a:endParaRPr>
          </a:p>
        </p:txBody>
      </p:sp>
      <p:pic>
        <p:nvPicPr>
          <p:cNvPr id="22" name="Picture 7" descr="C:\Documents and Settings\vladislav.maximov\My Documents\My Pictures\Копия Рисунок1.png"/>
          <p:cNvPicPr>
            <a:picLocks noChangeAspect="1" noChangeArrowheads="1"/>
          </p:cNvPicPr>
          <p:nvPr/>
        </p:nvPicPr>
        <p:blipFill>
          <a:blip r:embed="rId4" cstate="screen"/>
          <a:srcRect t="-87354" b="-87354"/>
          <a:stretch>
            <a:fillRect/>
          </a:stretch>
        </p:blipFill>
        <p:spPr bwMode="auto">
          <a:xfrm flipV="1">
            <a:off x="216433" y="1196752"/>
            <a:ext cx="8136000" cy="85398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  <p:grpSp>
        <p:nvGrpSpPr>
          <p:cNvPr id="31" name="Группа 30"/>
          <p:cNvGrpSpPr>
            <a:grpSpLocks/>
          </p:cNvGrpSpPr>
          <p:nvPr/>
        </p:nvGrpSpPr>
        <p:grpSpPr bwMode="auto">
          <a:xfrm>
            <a:off x="5076825" y="1412875"/>
            <a:ext cx="3697288" cy="4859338"/>
            <a:chOff x="-252536" y="1412777"/>
            <a:chExt cx="3698710" cy="4860087"/>
          </a:xfrm>
        </p:grpSpPr>
        <p:graphicFrame>
          <p:nvGraphicFramePr>
            <p:cNvPr id="9599" name="Object 383"/>
            <p:cNvGraphicFramePr>
              <a:graphicFrameLocks/>
            </p:cNvGraphicFramePr>
            <p:nvPr/>
          </p:nvGraphicFramePr>
          <p:xfrm>
            <a:off x="-303336" y="2154064"/>
            <a:ext cx="3800310" cy="4169600"/>
          </p:xfrm>
          <a:graphic>
            <a:graphicData uri="http://schemas.openxmlformats.org/presentationml/2006/ole">
              <p:oleObj spid="_x0000_s9599" r:id="rId5" imgW="3804234" imgH="4170025" progId="Excel.Sheet.8">
                <p:embed/>
              </p:oleObj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335455" y="1412777"/>
              <a:ext cx="2522729" cy="923330"/>
            </a:xfrm>
            <a:prstGeom prst="rect">
              <a:avLst/>
            </a:prstGeom>
            <a:noFill/>
            <a:scene3d>
              <a:camera prst="perspectiveFront"/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>
                  <a:solidFill>
                    <a:srgbClr val="C616BE"/>
                  </a:solidFill>
                  <a:latin typeface="+mn-lt"/>
                </a:rPr>
                <a:t>Утверждено</a:t>
              </a:r>
            </a:p>
            <a:p>
              <a:pPr algn="ctr">
                <a:defRPr/>
              </a:pPr>
              <a:r>
                <a:rPr lang="ru-RU" b="1" dirty="0">
                  <a:solidFill>
                    <a:srgbClr val="C616BE"/>
                  </a:solidFill>
                  <a:latin typeface="+mn-lt"/>
                </a:rPr>
                <a:t>104 проекта</a:t>
              </a:r>
              <a:endParaRPr lang="ru-RU" b="1" dirty="0">
                <a:latin typeface="+mn-lt"/>
              </a:endParaRPr>
            </a:p>
            <a:p>
              <a:pPr algn="ctr">
                <a:defRPr/>
              </a:pPr>
              <a:r>
                <a:rPr lang="ru-RU" b="1" dirty="0">
                  <a:latin typeface="+mn-lt"/>
                </a:rPr>
                <a:t>на 347,4 млрд.руб.</a:t>
              </a:r>
            </a:p>
          </p:txBody>
        </p:sp>
      </p:grp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2322513" y="1412875"/>
            <a:ext cx="3059112" cy="4579938"/>
            <a:chOff x="3181375" y="1412776"/>
            <a:chExt cx="3058548" cy="4579537"/>
          </a:xfrm>
        </p:grpSpPr>
        <p:graphicFrame>
          <p:nvGraphicFramePr>
            <p:cNvPr id="9600" name="Object 384"/>
            <p:cNvGraphicFramePr>
              <a:graphicFrameLocks/>
            </p:cNvGraphicFramePr>
            <p:nvPr/>
          </p:nvGraphicFramePr>
          <p:xfrm>
            <a:off x="3130575" y="2434616"/>
            <a:ext cx="3160148" cy="3608497"/>
          </p:xfrm>
          <a:graphic>
            <a:graphicData uri="http://schemas.openxmlformats.org/presentationml/2006/ole">
              <p:oleObj spid="_x0000_s9600" r:id="rId6" imgW="3158002" imgH="3609145" progId="Excel.Sheet.8">
                <p:embed/>
              </p:oleObj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3449285" y="1412776"/>
              <a:ext cx="2522729" cy="923330"/>
            </a:xfrm>
            <a:prstGeom prst="rect">
              <a:avLst/>
            </a:prstGeom>
            <a:noFill/>
            <a:scene3d>
              <a:camera prst="perspectiveFront"/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>
                  <a:solidFill>
                    <a:srgbClr val="C616BE"/>
                  </a:solidFill>
                  <a:latin typeface="+mn-lt"/>
                </a:rPr>
                <a:t>Финансируется</a:t>
              </a:r>
            </a:p>
            <a:p>
              <a:pPr algn="ctr">
                <a:defRPr/>
              </a:pPr>
              <a:r>
                <a:rPr lang="ru-RU" b="1" dirty="0">
                  <a:solidFill>
                    <a:srgbClr val="C616BE"/>
                  </a:solidFill>
                  <a:latin typeface="+mn-lt"/>
                </a:rPr>
                <a:t>49 проектов</a:t>
              </a:r>
              <a:endParaRPr lang="ru-RU" b="1" dirty="0">
                <a:latin typeface="+mn-lt"/>
              </a:endParaRPr>
            </a:p>
            <a:p>
              <a:pPr algn="ctr">
                <a:defRPr/>
              </a:pPr>
              <a:r>
                <a:rPr lang="ru-RU" b="1" dirty="0">
                  <a:latin typeface="+mn-lt"/>
                </a:rPr>
                <a:t>на 221,1 млрд.руб.</a:t>
              </a:r>
            </a:p>
          </p:txBody>
        </p: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33338" y="1411288"/>
            <a:ext cx="2593975" cy="4202112"/>
            <a:chOff x="5993642" y="1412777"/>
            <a:chExt cx="2594737" cy="4201720"/>
          </a:xfrm>
        </p:grpSpPr>
        <p:graphicFrame>
          <p:nvGraphicFramePr>
            <p:cNvPr id="9601" name="Object 385"/>
            <p:cNvGraphicFramePr>
              <a:graphicFrameLocks/>
            </p:cNvGraphicFramePr>
            <p:nvPr/>
          </p:nvGraphicFramePr>
          <p:xfrm>
            <a:off x="6033560" y="2812432"/>
            <a:ext cx="2514901" cy="2852865"/>
          </p:xfrm>
          <a:graphic>
            <a:graphicData uri="http://schemas.openxmlformats.org/presentationml/2006/ole">
              <p:oleObj spid="_x0000_s9601" r:id="rId7" imgW="2517866" imgH="2853175" progId="Excel.Sheet.8">
                <p:embed/>
              </p:oleObj>
            </a:graphicData>
          </a:graphic>
        </p:graphicFrame>
        <p:sp>
          <p:nvSpPr>
            <p:cNvPr id="28" name="TextBox 27"/>
            <p:cNvSpPr txBox="1"/>
            <p:nvPr/>
          </p:nvSpPr>
          <p:spPr>
            <a:xfrm>
              <a:off x="5993642" y="1412777"/>
              <a:ext cx="2594737" cy="923330"/>
            </a:xfrm>
            <a:prstGeom prst="rect">
              <a:avLst/>
            </a:prstGeom>
            <a:noFill/>
            <a:scene3d>
              <a:camera prst="perspectiveFront"/>
              <a:lightRig rig="threePt" dir="t"/>
            </a:scene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>
                  <a:solidFill>
                    <a:srgbClr val="C616BE"/>
                  </a:solidFill>
                  <a:latin typeface="+mn-lt"/>
                </a:rPr>
                <a:t>Профинансировано</a:t>
              </a:r>
            </a:p>
            <a:p>
              <a:pPr algn="ctr">
                <a:defRPr/>
              </a:pPr>
              <a:r>
                <a:rPr lang="ru-RU" b="1" dirty="0">
                  <a:solidFill>
                    <a:srgbClr val="C616BE"/>
                  </a:solidFill>
                  <a:latin typeface="+mn-lt"/>
                </a:rPr>
                <a:t>на сегодня</a:t>
              </a:r>
            </a:p>
            <a:p>
              <a:pPr algn="ctr">
                <a:defRPr/>
              </a:pPr>
              <a:r>
                <a:rPr lang="ru-RU" b="1" dirty="0">
                  <a:latin typeface="+mn-lt"/>
                </a:rPr>
                <a:t>10</a:t>
              </a:r>
              <a:r>
                <a:rPr lang="en-US" b="1" dirty="0">
                  <a:latin typeface="+mn-lt"/>
                </a:rPr>
                <a:t>7</a:t>
              </a:r>
              <a:r>
                <a:rPr lang="ru-RU" b="1" dirty="0">
                  <a:latin typeface="+mn-lt"/>
                </a:rPr>
                <a:t> млрд.руб.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555776" y="5733256"/>
            <a:ext cx="3865610" cy="338554"/>
            <a:chOff x="3923928" y="5589240"/>
            <a:chExt cx="3865610" cy="338554"/>
          </a:xfrm>
          <a:scene3d>
            <a:camera prst="perspectiveFront" fov="900000">
              <a:rot lat="0" lon="0" rev="0"/>
            </a:camera>
            <a:lightRig rig="threePt" dir="t"/>
          </a:scene3d>
        </p:grpSpPr>
        <p:sp>
          <p:nvSpPr>
            <p:cNvPr id="20" name="TextBox 19"/>
            <p:cNvSpPr txBox="1"/>
            <p:nvPr/>
          </p:nvSpPr>
          <p:spPr>
            <a:xfrm>
              <a:off x="3923928" y="5589240"/>
              <a:ext cx="386561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1600" b="1" dirty="0">
                  <a:latin typeface="+mn-lt"/>
                </a:rPr>
                <a:t>     </a:t>
              </a:r>
              <a:r>
                <a:rPr lang="ru-RU" sz="1600" b="1" dirty="0" err="1">
                  <a:latin typeface="+mn-lt"/>
                </a:rPr>
                <a:t>Соинвесторы</a:t>
              </a:r>
              <a:r>
                <a:rPr lang="ru-RU" sz="1600" b="1" dirty="0">
                  <a:latin typeface="+mn-lt"/>
                </a:rPr>
                <a:t>              РОСНАНО</a:t>
              </a:r>
            </a:p>
          </p:txBody>
        </p:sp>
        <p:sp>
          <p:nvSpPr>
            <p:cNvPr id="26" name="Овал 25"/>
            <p:cNvSpPr/>
            <p:nvPr/>
          </p:nvSpPr>
          <p:spPr>
            <a:xfrm>
              <a:off x="4031960" y="5668517"/>
              <a:ext cx="180000" cy="180000"/>
            </a:xfrm>
            <a:prstGeom prst="ellipse">
              <a:avLst/>
            </a:prstGeom>
            <a:solidFill>
              <a:srgbClr val="009DDC"/>
            </a:solidFill>
            <a:ln>
              <a:solidFill>
                <a:srgbClr val="009DDC"/>
              </a:solidFill>
            </a:ln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6192200" y="5668517"/>
              <a:ext cx="180000" cy="180000"/>
            </a:xfrm>
            <a:prstGeom prst="ellipse">
              <a:avLst/>
            </a:prstGeom>
            <a:solidFill>
              <a:srgbClr val="EC008C"/>
            </a:solidFill>
            <a:ln>
              <a:solidFill>
                <a:srgbClr val="EC008C"/>
              </a:solidFill>
            </a:ln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>
            <a:spLocks noChangeArrowheads="1"/>
          </p:cNvSpPr>
          <p:nvPr/>
        </p:nvSpPr>
        <p:spPr bwMode="auto">
          <a:xfrm rot="5913760">
            <a:off x="2195513" y="1412875"/>
            <a:ext cx="503237" cy="792163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9938" name="Picture 58" descr="MC900437369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196975"/>
            <a:ext cx="792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9"/>
          <p:cNvSpPr>
            <a:spLocks noChangeArrowheads="1"/>
          </p:cNvSpPr>
          <p:nvPr/>
        </p:nvSpPr>
        <p:spPr bwMode="auto">
          <a:xfrm>
            <a:off x="142875" y="2225675"/>
            <a:ext cx="2557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Энергоэффективность и ресурсосбережение</a:t>
            </a:r>
          </a:p>
        </p:txBody>
      </p:sp>
      <p:pic>
        <p:nvPicPr>
          <p:cNvPr id="39940" name="Picture 6" descr="C:\Documents and Settings\kirill.karabanov\My Documents\My Pictures\gn1684_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" y="2778125"/>
            <a:ext cx="13271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Rectangle 9"/>
          <p:cNvSpPr>
            <a:spLocks noChangeArrowheads="1"/>
          </p:cNvSpPr>
          <p:nvPr/>
        </p:nvSpPr>
        <p:spPr bwMode="auto">
          <a:xfrm>
            <a:off x="633413" y="3998913"/>
            <a:ext cx="1298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Транспорт</a:t>
            </a:r>
          </a:p>
        </p:txBody>
      </p:sp>
      <p:pic>
        <p:nvPicPr>
          <p:cNvPr id="39942" name="Picture 7" descr="C:\Documents and Settings\kirill.karabanov\My Documents\My Pictures\Filter1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8300" y="4340225"/>
            <a:ext cx="985838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Rectangle 9"/>
          <p:cNvSpPr>
            <a:spLocks noChangeArrowheads="1"/>
          </p:cNvSpPr>
          <p:nvPr/>
        </p:nvSpPr>
        <p:spPr bwMode="auto">
          <a:xfrm>
            <a:off x="982663" y="5697538"/>
            <a:ext cx="2106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Здравоохранение и медицина</a:t>
            </a:r>
          </a:p>
        </p:txBody>
      </p:sp>
      <p:pic>
        <p:nvPicPr>
          <p:cNvPr id="39944" name="Picture 8" descr="C:\Documents and Settings\kirill.karabanov\My Documents\My Pictures\private_ico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27425" y="4495800"/>
            <a:ext cx="14414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3146425" y="5946775"/>
            <a:ext cx="2201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Безопасность жизнедеятельности</a:t>
            </a:r>
          </a:p>
        </p:txBody>
      </p:sp>
      <p:pic>
        <p:nvPicPr>
          <p:cNvPr id="39946" name="Picture 9" descr="C:\Documents and Settings\kirill.karabanov\My Documents\My Pictures\telefon_retr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8025" y="4459288"/>
            <a:ext cx="15335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5454650" y="5834063"/>
            <a:ext cx="2201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Телекоммуникации и связь</a:t>
            </a:r>
          </a:p>
        </p:txBody>
      </p:sp>
      <p:pic>
        <p:nvPicPr>
          <p:cNvPr id="39948" name="Picture 10" descr="C:\Documents and Settings\kirill.karabanov\My Documents\My Pictures\865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5613" y="2676525"/>
            <a:ext cx="10334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9" name="Rectangle 9"/>
          <p:cNvSpPr>
            <a:spLocks noChangeArrowheads="1"/>
          </p:cNvSpPr>
          <p:nvPr/>
        </p:nvSpPr>
        <p:spPr bwMode="auto">
          <a:xfrm>
            <a:off x="6049963" y="4044950"/>
            <a:ext cx="2543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Оптовая и розничная торговля</a:t>
            </a:r>
          </a:p>
        </p:txBody>
      </p:sp>
      <p:pic>
        <p:nvPicPr>
          <p:cNvPr id="39950" name="Picture 11" descr="C:\Documents and Settings\kirill.karabanov\My Documents\My Pictures\%20%20~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84963" y="822325"/>
            <a:ext cx="1154112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1" name="Rectangle 9"/>
          <p:cNvSpPr>
            <a:spLocks noChangeArrowheads="1"/>
          </p:cNvSpPr>
          <p:nvPr/>
        </p:nvSpPr>
        <p:spPr bwMode="auto">
          <a:xfrm>
            <a:off x="6049963" y="2055813"/>
            <a:ext cx="25431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Строительство</a:t>
            </a:r>
          </a:p>
        </p:txBody>
      </p:sp>
      <p:sp>
        <p:nvSpPr>
          <p:cNvPr id="22" name="Down Arrow 21"/>
          <p:cNvSpPr/>
          <p:nvPr/>
        </p:nvSpPr>
        <p:spPr>
          <a:xfrm rot="3278623">
            <a:off x="2371725" y="2776538"/>
            <a:ext cx="503238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139940">
            <a:off x="2836863" y="3660775"/>
            <a:ext cx="503237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3995738" y="3795713"/>
            <a:ext cx="504825" cy="663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Down Arrow 24"/>
          <p:cNvSpPr/>
          <p:nvPr/>
        </p:nvSpPr>
        <p:spPr>
          <a:xfrm rot="18949125">
            <a:off x="5226050" y="3582988"/>
            <a:ext cx="503238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7566048">
            <a:off x="5662613" y="2776537"/>
            <a:ext cx="503238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Down Arrow 26"/>
          <p:cNvSpPr>
            <a:spLocks noChangeArrowheads="1"/>
          </p:cNvSpPr>
          <p:nvPr/>
        </p:nvSpPr>
        <p:spPr bwMode="auto">
          <a:xfrm rot="37084493">
            <a:off x="5795963" y="1412875"/>
            <a:ext cx="503237" cy="792163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958" name="Slide Number Placeholder 4"/>
          <p:cNvSpPr txBox="1">
            <a:spLocks noGrp="1"/>
          </p:cNvSpPr>
          <p:nvPr/>
        </p:nvSpPr>
        <p:spPr bwMode="auto">
          <a:xfrm>
            <a:off x="8648700" y="6364288"/>
            <a:ext cx="3587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000" b="1">
                <a:cs typeface="Arial" charset="0"/>
              </a:rPr>
              <a:t> </a:t>
            </a:r>
          </a:p>
        </p:txBody>
      </p:sp>
      <p:pic>
        <p:nvPicPr>
          <p:cNvPr id="39959" name="Picture 26" descr="Роснано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59113" y="1628775"/>
            <a:ext cx="2376487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0" name="Прямоугольник 27"/>
          <p:cNvSpPr>
            <a:spLocks noChangeArrowheads="1"/>
          </p:cNvSpPr>
          <p:nvPr/>
        </p:nvSpPr>
        <p:spPr bwMode="auto">
          <a:xfrm>
            <a:off x="827088" y="260350"/>
            <a:ext cx="720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accent2"/>
                </a:solidFill>
              </a:rPr>
              <a:t>Основные направления деятельности </a:t>
            </a:r>
          </a:p>
          <a:p>
            <a:pPr algn="ctr"/>
            <a:r>
              <a:rPr lang="ru-RU" b="1">
                <a:solidFill>
                  <a:schemeClr val="accent2"/>
                </a:solidFill>
              </a:rPr>
              <a:t>по стимулированию спроса</a:t>
            </a:r>
            <a:r>
              <a:rPr lang="ru-RU">
                <a:solidFill>
                  <a:schemeClr val="accent2"/>
                </a:solidFill>
              </a:rPr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6"/>
          <p:cNvSpPr txBox="1">
            <a:spLocks noChangeArrowheads="1"/>
          </p:cNvSpPr>
          <p:nvPr/>
        </p:nvSpPr>
        <p:spPr bwMode="auto">
          <a:xfrm>
            <a:off x="395288" y="333375"/>
            <a:ext cx="7993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FF"/>
                </a:solidFill>
              </a:rPr>
              <a:t>Информация о заявках из субъектов ЦФО, поступивших </a:t>
            </a:r>
          </a:p>
          <a:p>
            <a:pPr algn="ctr"/>
            <a:r>
              <a:rPr lang="ru-RU" b="1">
                <a:solidFill>
                  <a:srgbClr val="0000FF"/>
                </a:solidFill>
              </a:rPr>
              <a:t>в ОАО «РОСНАНО»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750" y="1123950"/>
          <a:ext cx="7704138" cy="473233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05304"/>
                <a:gridCol w="2025708"/>
                <a:gridCol w="1318461"/>
                <a:gridCol w="2197435"/>
                <a:gridCol w="1757948"/>
              </a:tblGrid>
              <a:tr h="425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Субъект РФ (ЦФО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 </a:t>
                      </a:r>
                      <a:r>
                        <a:rPr lang="ru-RU" sz="1400" dirty="0" smtClean="0">
                          <a:effectLst/>
                        </a:rPr>
                        <a:t>заявок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Одобрено </a:t>
                      </a:r>
                      <a:r>
                        <a:rPr lang="ru-RU" sz="1400" dirty="0" smtClean="0">
                          <a:effectLst/>
                        </a:rPr>
                        <a:t>НТС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Одобрено </a:t>
                      </a:r>
                      <a:r>
                        <a:rPr lang="ru-RU" sz="1400" dirty="0" smtClean="0">
                          <a:effectLst/>
                        </a:rPr>
                        <a:t>НС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2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Москва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576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13845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Московская обл.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2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Калужская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076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Белгородская обл.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Владимирская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Воронежская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Ярославская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2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Тверская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2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Рязанская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1563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Тульская обл.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Брянская обл.</a:t>
                      </a: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Липецкая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Курская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1453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Тамбовская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Ивановская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80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Орловская обл.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1453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Костромская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1453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Смоленская обл.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  <a:tr h="212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ЦФО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901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15" marR="65515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formgivning">
  <a:themeElements>
    <a:clrScheme name="1_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formgivning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2978</TotalTime>
  <Words>599</Words>
  <Application>Microsoft Office PowerPoint</Application>
  <PresentationFormat>Экран (4:3)</PresentationFormat>
  <Paragraphs>221</Paragraphs>
  <Slides>11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3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Geneva</vt:lpstr>
      <vt:lpstr>Calibri</vt:lpstr>
      <vt:lpstr>Franklin Gothic Medium</vt:lpstr>
      <vt:lpstr>Wingdings</vt:lpstr>
      <vt:lpstr>Times New Roman</vt:lpstr>
      <vt:lpstr>Standardformgivning</vt:lpstr>
      <vt:lpstr>1_Standardformgivning</vt:lpstr>
      <vt:lpstr>Standardformgivning</vt:lpstr>
      <vt:lpstr>Лист Microsoft Excel</vt:lpstr>
      <vt:lpstr>Диаграмма Microsoft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Взаимодействие ОАО «РОСНАНО»  и  Брянской области</vt:lpstr>
      <vt:lpstr>Перспективные направления сотрудничества ОАО «РОСНАНО» и  Брянской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РОСНАНО-presentation</dc:title>
  <dc:creator>Костарев Андрей Иннокентьевич</dc:creator>
  <cp:lastModifiedBy>СМОЛЬСКАЯ</cp:lastModifiedBy>
  <cp:revision>200</cp:revision>
  <cp:lastPrinted>2011-05-10T10:24:16Z</cp:lastPrinted>
  <dcterms:created xsi:type="dcterms:W3CDTF">2008-07-09T11:30:54Z</dcterms:created>
  <dcterms:modified xsi:type="dcterms:W3CDTF">2011-05-12T04:52:35Z</dcterms:modified>
</cp:coreProperties>
</file>